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89" r:id="rId5"/>
    <p:sldId id="271" r:id="rId6"/>
    <p:sldId id="323" r:id="rId7"/>
    <p:sldId id="304" r:id="rId8"/>
    <p:sldId id="270" r:id="rId9"/>
    <p:sldId id="293" r:id="rId10"/>
    <p:sldId id="305" r:id="rId11"/>
    <p:sldId id="294" r:id="rId12"/>
    <p:sldId id="295" r:id="rId13"/>
    <p:sldId id="297" r:id="rId14"/>
    <p:sldId id="298" r:id="rId15"/>
    <p:sldId id="306" r:id="rId16"/>
    <p:sldId id="301" r:id="rId17"/>
    <p:sldId id="302" r:id="rId18"/>
    <p:sldId id="303" r:id="rId19"/>
    <p:sldId id="307" r:id="rId20"/>
    <p:sldId id="290" r:id="rId21"/>
    <p:sldId id="309" r:id="rId22"/>
    <p:sldId id="310" r:id="rId23"/>
    <p:sldId id="311" r:id="rId24"/>
    <p:sldId id="287" r:id="rId25"/>
    <p:sldId id="320" r:id="rId26"/>
    <p:sldId id="312" r:id="rId27"/>
    <p:sldId id="313" r:id="rId28"/>
    <p:sldId id="314" r:id="rId29"/>
    <p:sldId id="315" r:id="rId30"/>
    <p:sldId id="316" r:id="rId31"/>
    <p:sldId id="317" r:id="rId32"/>
    <p:sldId id="321" r:id="rId33"/>
    <p:sldId id="322" r:id="rId34"/>
    <p:sldId id="319" r:id="rId35"/>
    <p:sldId id="28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7082"/>
    <a:srgbClr val="0090A2"/>
    <a:srgbClr val="40404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59" d="100"/>
          <a:sy n="59" d="100"/>
        </p:scale>
        <p:origin x="1262" y="5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2F7A84F-E231-42BE-A9F8-B5131853C8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B813BC-9E49-4ABB-A3C3-CEE0885B027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BDBEE-1FDA-4F57-947F-5759FA6ABC55}" type="datetimeFigureOut">
              <a:rPr lang="en-US" smtClean="0"/>
              <a:t>2/10/2026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ADFF29-9BE4-4CDF-A198-BBEE303F0E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4AFC6-5A97-4417-A16A-485E5801A6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A8C659-3DDB-48CB-A056-6A658A161B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7677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6A9CD-5E57-4C86-B862-09CA519924BA}" type="datetimeFigureOut">
              <a:rPr lang="en-US" smtClean="0"/>
              <a:t>2/10/2026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004F4-F240-48F9-8AE1-486585C7F0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81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8534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4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614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575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2219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3396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8242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064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6148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44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137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747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317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388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652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383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67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597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D165-49B0-44FF-A267-367F5A6EE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</p:spPr>
        <p:txBody>
          <a:bodyPr anchor="b"/>
          <a:lstStyle>
            <a:lvl1pPr algn="ctr">
              <a:lnSpc>
                <a:spcPct val="12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52800-74D6-4A78-AC9B-8E737A1A3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1" kern="1200" spc="65" dirty="0">
                <a:solidFill>
                  <a:schemeClr val="accent1"/>
                </a:solidFill>
                <a:latin typeface="+mn-lt"/>
                <a:ea typeface="+mn-ea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91F7B-C4AF-4FC6-A6BE-657DEF6D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8ED5-AEFE-4443-9040-726EF6690995}" type="datetime1">
              <a:rPr lang="en-US" noProof="0" smtClean="0"/>
              <a:t>2/10/2026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D32F8-B0C7-4332-B0A5-BC19DD8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30946-D0C7-4F78-94B0-427DAA6D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950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202246-9B90-4CE1-AAF1-3328E51AE0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43DF42B-5E6A-409A-A205-0B59AE5FBD9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530301" y="1690689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C7A202D-9C81-48E9-AC0B-E4DDE20AE14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888689" y="170282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37076" y="170282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2/10/2026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0506441-775A-4D93-ADE3-695C86D6699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530301" y="384945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A00A08C-FA2D-44B5-9451-63F193A3E7B3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4888689" y="384945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6A8F9540-8D26-4ADA-88E6-B9A742232C2D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1337076" y="384945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3D7801BA-80A8-4F2C-90C8-155E6210A85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7634" y="1679576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99C7ED62-8CE2-417B-9E03-DB47D419110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499246" y="1679576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Picture Placeholder 28">
            <a:extLst>
              <a:ext uri="{FF2B5EF4-FFF2-40B4-BE49-F238E27FC236}">
                <a16:creationId xmlns:a16="http://schemas.microsoft.com/office/drawing/2014/main" id="{96383197-4013-4D5E-BF47-64BD2386A4D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6282" y="1679576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2" name="Picture Placeholder 28">
            <a:extLst>
              <a:ext uri="{FF2B5EF4-FFF2-40B4-BE49-F238E27FC236}">
                <a16:creationId xmlns:a16="http://schemas.microsoft.com/office/drawing/2014/main" id="{B2568099-B430-4F70-A248-1840860FFEE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47634" y="3792079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3" name="Picture Placeholder 28">
            <a:extLst>
              <a:ext uri="{FF2B5EF4-FFF2-40B4-BE49-F238E27FC236}">
                <a16:creationId xmlns:a16="http://schemas.microsoft.com/office/drawing/2014/main" id="{82A0F640-3653-4074-BEAA-B09FF6E0B39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499246" y="3792079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Picture Placeholder 28">
            <a:extLst>
              <a:ext uri="{FF2B5EF4-FFF2-40B4-BE49-F238E27FC236}">
                <a16:creationId xmlns:a16="http://schemas.microsoft.com/office/drawing/2014/main" id="{1723BD4F-261F-418F-B763-09039D2CA7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26282" y="3792079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67104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B74348DE-EC54-4C62-948C-0B2BF90455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15389"/>
            <a:ext cx="12188825" cy="374261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2A53E879-94A1-4659-9069-ED0D6F03014D}"/>
              </a:ext>
            </a:extLst>
          </p:cNvPr>
          <p:cNvSpPr/>
          <p:nvPr userDrawn="1"/>
        </p:nvSpPr>
        <p:spPr>
          <a:xfrm>
            <a:off x="2400" y="1999821"/>
            <a:ext cx="12189600" cy="1115568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859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434047"/>
            <a:ext cx="5157787" cy="275561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859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434047"/>
            <a:ext cx="5183188" cy="275561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noProof="0" smtClean="0"/>
              <a:t>2/10/2026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5339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2/10/2026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15EEB49-54F4-404C-9B31-AD488BFCB2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2412" y="2219248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6B2DD458-866A-421E-9AD0-B0D9E119572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5572" y="2196083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57A4D097-9603-42DC-888D-8039CE6ADC9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87240" y="2019165"/>
            <a:ext cx="3017520" cy="3017520"/>
          </a:xfrm>
          <a:prstGeom prst="ellipse">
            <a:avLst/>
          </a:prstGeom>
          <a:noFill/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B9B9E0BA-35AD-4D69-9A03-35F2509C2C2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12900" y="5033963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B1CC61B3-695C-423D-8F0B-45674DC932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745831" y="5236700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B870F23E-35A1-4942-A685-641AA88306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78762" y="5033963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863B8202-88BB-4ED4-B936-9D9C0B4C8D1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99923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29F16048-FF4E-41B1-B3D4-0FB210A70DF2}"/>
              </a:ext>
            </a:extLst>
          </p:cNvPr>
          <p:cNvSpPr/>
          <p:nvPr userDrawn="1"/>
        </p:nvSpPr>
        <p:spPr>
          <a:xfrm>
            <a:off x="5294630" y="0"/>
            <a:ext cx="6897370" cy="6858000"/>
          </a:xfrm>
          <a:custGeom>
            <a:avLst/>
            <a:gdLst/>
            <a:ahLst/>
            <a:cxnLst/>
            <a:rect l="l" t="t" r="r" b="b"/>
            <a:pathLst>
              <a:path w="6897370" h="6858000">
                <a:moveTo>
                  <a:pt x="0" y="6858000"/>
                </a:moveTo>
                <a:lnTo>
                  <a:pt x="6896900" y="6858000"/>
                </a:lnTo>
                <a:lnTo>
                  <a:pt x="68969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8AB8B54-69CD-4C57-8DBB-02A0E09851DD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17362"/>
            <a:ext cx="3932237" cy="130211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94251" y="1192697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noProof="0" smtClean="0"/>
              <a:t>2/10/2026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9337951D-6DB6-4713-9200-E8513CDEB6B3}"/>
              </a:ext>
            </a:extLst>
          </p:cNvPr>
          <p:cNvSpPr/>
          <p:nvPr userDrawn="1"/>
        </p:nvSpPr>
        <p:spPr>
          <a:xfrm>
            <a:off x="0" y="2430411"/>
            <a:ext cx="3625850" cy="3438525"/>
          </a:xfrm>
          <a:custGeom>
            <a:avLst/>
            <a:gdLst/>
            <a:ahLst/>
            <a:cxnLst/>
            <a:rect l="l" t="t" r="r" b="b"/>
            <a:pathLst>
              <a:path w="3625850" h="3438525">
                <a:moveTo>
                  <a:pt x="0" y="3438486"/>
                </a:moveTo>
                <a:lnTo>
                  <a:pt x="3625596" y="3438486"/>
                </a:lnTo>
                <a:lnTo>
                  <a:pt x="3625596" y="0"/>
                </a:lnTo>
                <a:lnTo>
                  <a:pt x="0" y="0"/>
                </a:lnTo>
                <a:lnTo>
                  <a:pt x="0" y="343848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781223"/>
            <a:ext cx="6040800" cy="273690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8">
            <a:extLst>
              <a:ext uri="{FF2B5EF4-FFF2-40B4-BE49-F238E27FC236}">
                <a16:creationId xmlns:a16="http://schemas.microsoft.com/office/drawing/2014/main" id="{2EB2F967-97B6-4CA8-B3E7-5FF7CA2BDD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586106" y="1188012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8">
            <a:extLst>
              <a:ext uri="{FF2B5EF4-FFF2-40B4-BE49-F238E27FC236}">
                <a16:creationId xmlns:a16="http://schemas.microsoft.com/office/drawing/2014/main" id="{5E78E133-FE09-456A-8463-9EFAC6ADE26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86106" y="2878015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F0C3496-EA4B-43E5-9704-968F80A8552C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7294250" y="2880357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Picture Placeholder 28">
            <a:extLst>
              <a:ext uri="{FF2B5EF4-FFF2-40B4-BE49-F238E27FC236}">
                <a16:creationId xmlns:a16="http://schemas.microsoft.com/office/drawing/2014/main" id="{13414E14-9FEB-40F8-AE6E-319637A8F1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586106" y="4568018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EC97C88-8B4C-4665-845B-95CE8F237779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294250" y="4568018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4386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11141-A77D-4E0E-8CAF-4CD3B27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EFDE0-5A54-402A-B0C3-6BC0BB73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825AD-4585-4E37-A076-3D0070C9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561F-7E45-400C-8758-912CDFE9410A}" type="datetime1">
              <a:rPr lang="en-US" noProof="0" smtClean="0"/>
              <a:t>2/10/2026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064AD-EDC3-4B13-8CD6-49EB6009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0FD1E-16F6-49B1-A938-8CE601ED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546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A988-92AD-48D7-890A-AA054096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999FA-A189-41DB-9CFC-D1356C53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D83DC-20E7-4B71-9794-36FC33B1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4BC7-4CDB-41D7-81AF-9CE8473FF4B8}" type="datetime1">
              <a:rPr lang="en-US" noProof="0" smtClean="0"/>
              <a:t>2/10/2026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7D103-1290-4592-B37C-19C9C9DB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55B1B-4A5C-42C7-99A5-B8217736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320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87105-2538-4216-9A7E-445FA092F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2/10/2026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2503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noProof="0" smtClean="0"/>
              <a:t>2/10/2026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276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89EF5-3FD9-4423-A9E8-B67B4E90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D7191-31B4-440E-A4E9-F412FA55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379E-9B58-41EA-B928-5B1C8436A60E}" type="datetime1">
              <a:rPr lang="en-US" noProof="0" smtClean="0"/>
              <a:t>2/10/2026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85CB6-0880-4BF0-8E98-291E70C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A5E74-F26F-4C7A-BED1-6EE66C0B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190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5C546-684A-45B9-8890-66DC55DF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A371-51FE-4D99-BD87-6A650FCE519D}" type="datetime1">
              <a:rPr lang="en-US" noProof="0" smtClean="0"/>
              <a:t>2/10/2026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3EBDF-D696-42F7-B962-56F5FEE1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9D77E-1675-4F9D-9113-B274CB0E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460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9C90-06AB-49B5-9970-F5791DE9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B0071-932D-4CA0-92FB-A6E75AC8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8D9F5-8B70-4BDD-9CB5-BBF87CF5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9DE91-7A80-4682-9D32-2CD41DEF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F8CFF-A1C0-4B6C-AA8D-BE72CB14468D}" type="datetime1">
              <a:rPr lang="en-US" noProof="0" smtClean="0"/>
              <a:t>2/10/2026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E2482-2E7D-4868-95A7-4A55B40F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E84CF-C3E5-4475-84C7-21CBAC06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2625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noProof="0" smtClean="0"/>
              <a:t>2/10/2026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6744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CEC732-0DE2-456B-92A1-84321C9B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16A5B-B156-4DC3-B18E-14F3E59A6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0252E-67CD-4B33-849F-7B1449CF2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591E0-5367-4F2F-9C30-2087D79A846D}" type="datetime1">
              <a:rPr lang="en-US" noProof="0" smtClean="0"/>
              <a:t>2/10/2026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20AD2-E3F8-48CB-8B72-B0945DF53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5F3BCF-F6FD-4DFF-B0B4-9892C9389344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DEFFD-817B-43EC-86F0-34DEA2BA5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1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410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60" r:id="rId11"/>
    <p:sldLayoutId id="2147483661" r:id="rId12"/>
    <p:sldLayoutId id="2147483662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hyperlink" Target="https://pixabay.com/en/homepage-computer-webpage-website-2151047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slide" Target="slide21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hyperlink" Target="https://www.pictofigo.com/image-detail/13319/Backend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slide" Target="slide21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hyperlink" Target="https://openclipart.org/detail/68413/database-by-buggi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slide" Target="slide29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ictofigo.com/image-detail/13319/Backend" TargetMode="External"/><Relationship Id="rId3" Type="http://schemas.openxmlformats.org/officeDocument/2006/relationships/slide" Target="slide13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14.xml"/><Relationship Id="rId5" Type="http://schemas.openxmlformats.org/officeDocument/2006/relationships/hyperlink" Target="https://pixabay.com/en/homepage-computer-webpage-website-2151047/" TargetMode="External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rofessionals collaborating at a table over a laptop">
            <a:extLst>
              <a:ext uri="{FF2B5EF4-FFF2-40B4-BE49-F238E27FC236}">
                <a16:creationId xmlns:a16="http://schemas.microsoft.com/office/drawing/2014/main" id="{1E745F20-F130-4708-BD5A-1A4FF4BE4D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9460" cy="6858000"/>
          </a:xfrm>
          <a:prstGeom prst="rect">
            <a:avLst/>
          </a:prstGeom>
        </p:spPr>
      </p:pic>
      <p:sp>
        <p:nvSpPr>
          <p:cNvPr id="4" name="object 3" descr="People with documents">
            <a:extLst>
              <a:ext uri="{FF2B5EF4-FFF2-40B4-BE49-F238E27FC236}">
                <a16:creationId xmlns:a16="http://schemas.microsoft.com/office/drawing/2014/main" id="{0CA2E80D-F3EC-4A5F-8E65-56FEA206EE0F}"/>
              </a:ext>
            </a:extLst>
          </p:cNvPr>
          <p:cNvSpPr/>
          <p:nvPr/>
        </p:nvSpPr>
        <p:spPr bwMode="ltGray">
          <a:xfrm>
            <a:off x="254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6C91D-4B22-49F1-9A0B-ABEB9E1F5A26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1524000" y="1356343"/>
            <a:ext cx="9144000" cy="2128049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5000" dirty="0" err="1">
                <a:solidFill>
                  <a:schemeClr val="bg1"/>
                </a:solidFill>
              </a:rPr>
              <a:t>Student_Career</a:t>
            </a:r>
            <a:r>
              <a:rPr lang="en-US" sz="5000" dirty="0" err="1"/>
              <a:t>_</a:t>
            </a:r>
            <a:r>
              <a:rPr lang="en-US" sz="5000" dirty="0" err="1">
                <a:solidFill>
                  <a:schemeClr val="bg1"/>
                </a:solidFill>
              </a:rPr>
              <a:t>Net</a:t>
            </a:r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8CF06A-B594-4BA2-8B1E-D649096D742F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Gray">
          <a:xfrm>
            <a:off x="3471157" y="3827551"/>
            <a:ext cx="5247145" cy="882001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/>
          <a:p>
            <a:r>
              <a:rPr lang="en-US" sz="2500" b="1" i="1" spc="65" dirty="0">
                <a:solidFill>
                  <a:schemeClr val="accent1"/>
                </a:solidFill>
                <a:cs typeface="Arial"/>
              </a:rPr>
              <a:t>Software Project Presentation</a:t>
            </a:r>
          </a:p>
        </p:txBody>
      </p:sp>
    </p:spTree>
    <p:extLst>
      <p:ext uri="{BB962C8B-B14F-4D97-AF65-F5344CB8AC3E}">
        <p14:creationId xmlns:p14="http://schemas.microsoft.com/office/powerpoint/2010/main" val="1093556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9DE0BA38-4E50-EEFF-FB06-DA271BF1A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65" y="183657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SEQUENCE DIAGRAM</a:t>
            </a:r>
          </a:p>
        </p:txBody>
      </p:sp>
      <p:sp>
        <p:nvSpPr>
          <p:cNvPr id="12" name="object 5" descr="Beige rectangle">
            <a:extLst>
              <a:ext uri="{FF2B5EF4-FFF2-40B4-BE49-F238E27FC236}">
                <a16:creationId xmlns:a16="http://schemas.microsoft.com/office/drawing/2014/main" id="{20500AF5-45D1-1C05-5BE5-8542F6655D17}"/>
              </a:ext>
            </a:extLst>
          </p:cNvPr>
          <p:cNvSpPr/>
          <p:nvPr/>
        </p:nvSpPr>
        <p:spPr>
          <a:xfrm>
            <a:off x="190422" y="2796812"/>
            <a:ext cx="4476171" cy="45719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7BB89E-28B4-3766-4318-B7395B67F1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959648" y="907578"/>
            <a:ext cx="7041930" cy="50428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B57DCE-89C2-3699-19F3-F20C915A888A}"/>
              </a:ext>
            </a:extLst>
          </p:cNvPr>
          <p:cNvSpPr txBox="1"/>
          <p:nvPr/>
        </p:nvSpPr>
        <p:spPr>
          <a:xfrm>
            <a:off x="1002890" y="3657600"/>
            <a:ext cx="366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4">
                    <a:lumMod val="50000"/>
                  </a:schemeClr>
                </a:solidFill>
              </a:rPr>
              <a:t>For Student: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023697-ED99-282B-8375-B0F8AD95ED2C}"/>
              </a:ext>
            </a:extLst>
          </p:cNvPr>
          <p:cNvSpPr txBox="1"/>
          <p:nvPr/>
        </p:nvSpPr>
        <p:spPr>
          <a:xfrm>
            <a:off x="1111045" y="4237703"/>
            <a:ext cx="209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579B5-C640-45D0-8232-5A0CEAD2AC81}"/>
              </a:ext>
            </a:extLst>
          </p:cNvPr>
          <p:cNvSpPr txBox="1"/>
          <p:nvPr/>
        </p:nvSpPr>
        <p:spPr>
          <a:xfrm>
            <a:off x="978908" y="3682246"/>
            <a:ext cx="209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4">
                    <a:lumMod val="50000"/>
                  </a:schemeClr>
                </a:solidFill>
              </a:rPr>
              <a:t>For Company: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5DDF83-D108-6495-D4AD-92EB186BE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545" y="674131"/>
            <a:ext cx="7323455" cy="55097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F834F9-A617-C2A6-FB14-DF9253FE38B9}"/>
              </a:ext>
            </a:extLst>
          </p:cNvPr>
          <p:cNvSpPr txBox="1"/>
          <p:nvPr/>
        </p:nvSpPr>
        <p:spPr>
          <a:xfrm>
            <a:off x="1002890" y="3665377"/>
            <a:ext cx="174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4">
                    <a:lumMod val="50000"/>
                  </a:schemeClr>
                </a:solidFill>
              </a:rPr>
              <a:t>For Admin: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73F464-912F-5D37-5EDF-901BC4065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550" y="1043754"/>
            <a:ext cx="7389554" cy="460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88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8" grpId="0"/>
      <p:bldP spid="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9DE0BA38-4E50-EEFF-FB06-DA271BF1A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65" y="183657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DIAGRAM</a:t>
            </a:r>
          </a:p>
        </p:txBody>
      </p:sp>
      <p:sp>
        <p:nvSpPr>
          <p:cNvPr id="12" name="object 5" descr="Beige rectangle">
            <a:extLst>
              <a:ext uri="{FF2B5EF4-FFF2-40B4-BE49-F238E27FC236}">
                <a16:creationId xmlns:a16="http://schemas.microsoft.com/office/drawing/2014/main" id="{20500AF5-45D1-1C05-5BE5-8542F6655D17}"/>
              </a:ext>
            </a:extLst>
          </p:cNvPr>
          <p:cNvSpPr/>
          <p:nvPr/>
        </p:nvSpPr>
        <p:spPr>
          <a:xfrm>
            <a:off x="190423" y="2796812"/>
            <a:ext cx="3593302" cy="45719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3C88D5-DAE9-CB11-E8B4-5388694641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67200" y="282203"/>
            <a:ext cx="7147034" cy="610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63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5B371-F992-4547-B936-23F16F448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539" y="2336509"/>
            <a:ext cx="5244005" cy="130211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USED LANGUAGES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&amp;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89DD8-AB5B-4556-B381-45F1AC070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object 13" descr="Beige rectangle">
            <a:extLst>
              <a:ext uri="{FF2B5EF4-FFF2-40B4-BE49-F238E27FC236}">
                <a16:creationId xmlns:a16="http://schemas.microsoft.com/office/drawing/2014/main" id="{DFB86A96-0959-48CB-911E-06E243290C23}"/>
              </a:ext>
            </a:extLst>
          </p:cNvPr>
          <p:cNvSpPr/>
          <p:nvPr/>
        </p:nvSpPr>
        <p:spPr>
          <a:xfrm>
            <a:off x="6605690" y="3705874"/>
            <a:ext cx="3946696" cy="45719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4539C17B-8C2D-1F6C-D6C9-08C6121C9CA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15181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Two person handshake">
            <a:extLst>
              <a:ext uri="{FF2B5EF4-FFF2-40B4-BE49-F238E27FC236}">
                <a16:creationId xmlns:a16="http://schemas.microsoft.com/office/drawing/2014/main" id="{42EF1974-141C-494C-A63E-216742273C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2" name="object 3" descr="Blue rectangle">
            <a:extLst>
              <a:ext uri="{FF2B5EF4-FFF2-40B4-BE49-F238E27FC236}">
                <a16:creationId xmlns:a16="http://schemas.microsoft.com/office/drawing/2014/main" id="{2D225086-68BE-4168-8F17-9443ADD89675}"/>
              </a:ext>
            </a:extLst>
          </p:cNvPr>
          <p:cNvSpPr/>
          <p:nvPr/>
        </p:nvSpPr>
        <p:spPr>
          <a:xfrm>
            <a:off x="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3" name="Oval 22" descr="Beige oval">
            <a:extLst>
              <a:ext uri="{FF2B5EF4-FFF2-40B4-BE49-F238E27FC236}">
                <a16:creationId xmlns:a16="http://schemas.microsoft.com/office/drawing/2014/main" id="{433945EE-A7C1-410E-BF29-F5CEA2F4F576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90A3AE-E658-426D-96CD-CB0614B74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DEDF39-62EC-40AF-98F4-06A79F1F80F1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18028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FRONTEND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DC0E4E-6822-467C-96E3-77C667B41D2B}"/>
              </a:ext>
            </a:extLst>
          </p:cNvPr>
          <p:cNvSpPr>
            <a:spLocks noGrp="1"/>
          </p:cNvSpPr>
          <p:nvPr>
            <p:ph sz="half" idx="1"/>
          </p:nvPr>
        </p:nvSpPr>
        <p:spPr bwMode="white">
          <a:xfrm>
            <a:off x="1337076" y="1702826"/>
            <a:ext cx="8269379" cy="352988"/>
          </a:xfrm>
        </p:spPr>
        <p:txBody>
          <a:bodyPr>
            <a:noAutofit/>
          </a:bodyPr>
          <a:lstStyle/>
          <a:p>
            <a:pPr marL="12700" marR="8255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</a:pPr>
            <a:r>
              <a:rPr lang="en-US" sz="1900" b="1" dirty="0">
                <a:solidFill>
                  <a:schemeClr val="bg1"/>
                </a:solidFill>
              </a:rPr>
              <a:t>The frontend was built using HTML, CSS, and Bootstrap to ensure a responsive and intuitive user experience. The design is simple and user-centric, focusing on ease o navigation. </a:t>
            </a:r>
          </a:p>
        </p:txBody>
      </p:sp>
      <p:pic>
        <p:nvPicPr>
          <p:cNvPr id="36" name="Picture Placeholder 35" descr="Check icon">
            <a:extLst>
              <a:ext uri="{FF2B5EF4-FFF2-40B4-BE49-F238E27FC236}">
                <a16:creationId xmlns:a16="http://schemas.microsoft.com/office/drawing/2014/main" id="{1A9D8BC9-CF04-4A6C-89E6-E6A18D7419F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38200" y="1679575"/>
            <a:ext cx="576000" cy="576000"/>
          </a:xfrm>
        </p:spPr>
      </p:pic>
      <p:sp>
        <p:nvSpPr>
          <p:cNvPr id="24" name="object 5" descr="Beige rectangle">
            <a:extLst>
              <a:ext uri="{FF2B5EF4-FFF2-40B4-BE49-F238E27FC236}">
                <a16:creationId xmlns:a16="http://schemas.microsoft.com/office/drawing/2014/main" id="{73ED10AC-D04B-401B-A6A1-6069912D1664}"/>
              </a:ext>
            </a:extLst>
          </p:cNvPr>
          <p:cNvSpPr/>
          <p:nvPr/>
        </p:nvSpPr>
        <p:spPr bwMode="ltGray">
          <a:xfrm flipV="1">
            <a:off x="901485" y="1363942"/>
            <a:ext cx="2472336" cy="45719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4" name="Picture 3">
            <a:hlinkClick r:id="rId5" action="ppaction://hlinksldjump"/>
            <a:extLst>
              <a:ext uri="{FF2B5EF4-FFF2-40B4-BE49-F238E27FC236}">
                <a16:creationId xmlns:a16="http://schemas.microsoft.com/office/drawing/2014/main" id="{15D5045D-FEF2-0AAC-84B6-26952BF0B1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854440" y="2570569"/>
            <a:ext cx="1286669" cy="116822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1208077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Two person handshake">
            <a:extLst>
              <a:ext uri="{FF2B5EF4-FFF2-40B4-BE49-F238E27FC236}">
                <a16:creationId xmlns:a16="http://schemas.microsoft.com/office/drawing/2014/main" id="{42EF1974-141C-494C-A63E-216742273C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2" name="object 3" descr="Blue rectangle">
            <a:extLst>
              <a:ext uri="{FF2B5EF4-FFF2-40B4-BE49-F238E27FC236}">
                <a16:creationId xmlns:a16="http://schemas.microsoft.com/office/drawing/2014/main" id="{2D225086-68BE-4168-8F17-9443ADD89675}"/>
              </a:ext>
            </a:extLst>
          </p:cNvPr>
          <p:cNvSpPr/>
          <p:nvPr/>
        </p:nvSpPr>
        <p:spPr>
          <a:xfrm>
            <a:off x="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3" name="Oval 22" descr="Beige oval">
            <a:extLst>
              <a:ext uri="{FF2B5EF4-FFF2-40B4-BE49-F238E27FC236}">
                <a16:creationId xmlns:a16="http://schemas.microsoft.com/office/drawing/2014/main" id="{433945EE-A7C1-410E-BF29-F5CEA2F4F576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90A3AE-E658-426D-96CD-CB0614B74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DEDF39-62EC-40AF-98F4-06A79F1F80F1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18028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BACKEND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DC0E4E-6822-467C-96E3-77C667B41D2B}"/>
              </a:ext>
            </a:extLst>
          </p:cNvPr>
          <p:cNvSpPr>
            <a:spLocks noGrp="1"/>
          </p:cNvSpPr>
          <p:nvPr>
            <p:ph sz="half" idx="1"/>
          </p:nvPr>
        </p:nvSpPr>
        <p:spPr bwMode="white">
          <a:xfrm>
            <a:off x="1337076" y="1702826"/>
            <a:ext cx="8269379" cy="352988"/>
          </a:xfrm>
        </p:spPr>
        <p:txBody>
          <a:bodyPr>
            <a:noAutofit/>
          </a:bodyPr>
          <a:lstStyle/>
          <a:p>
            <a:pPr marL="12700" marR="8255">
              <a:lnSpc>
                <a:spcPct val="120000"/>
              </a:lnSpc>
              <a:spcBef>
                <a:spcPts val="100"/>
              </a:spcBef>
              <a:spcAft>
                <a:spcPts val="250"/>
              </a:spcAft>
            </a:pPr>
            <a:r>
              <a:rPr lang="en-US" sz="1900" b="1" dirty="0">
                <a:solidFill>
                  <a:schemeClr val="bg1"/>
                </a:solidFill>
              </a:rPr>
              <a:t>Technology Stack:</a:t>
            </a:r>
          </a:p>
          <a:p>
            <a:pPr marL="355600" marR="8255" indent="-342900">
              <a:lnSpc>
                <a:spcPct val="120000"/>
              </a:lnSpc>
              <a:spcBef>
                <a:spcPts val="100"/>
              </a:spcBef>
              <a:spcAft>
                <a:spcPts val="250"/>
              </a:spcAft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bg1"/>
                </a:solidFill>
              </a:rPr>
              <a:t>PHP (Sever-Side Language)</a:t>
            </a:r>
          </a:p>
          <a:p>
            <a:pPr marL="355600" marR="8255" indent="-342900">
              <a:lnSpc>
                <a:spcPct val="120000"/>
              </a:lnSpc>
              <a:spcBef>
                <a:spcPts val="100"/>
              </a:spcBef>
              <a:spcAft>
                <a:spcPts val="250"/>
              </a:spcAft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bg1"/>
                </a:solidFill>
              </a:rPr>
              <a:t>XAMMP (Local Development Environment)</a:t>
            </a:r>
          </a:p>
        </p:txBody>
      </p:sp>
      <p:pic>
        <p:nvPicPr>
          <p:cNvPr id="36" name="Picture Placeholder 35" descr="Check icon">
            <a:extLst>
              <a:ext uri="{FF2B5EF4-FFF2-40B4-BE49-F238E27FC236}">
                <a16:creationId xmlns:a16="http://schemas.microsoft.com/office/drawing/2014/main" id="{1A9D8BC9-CF04-4A6C-89E6-E6A18D7419F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38200" y="1679575"/>
            <a:ext cx="576000" cy="576000"/>
          </a:xfrm>
        </p:spPr>
      </p:pic>
      <p:sp>
        <p:nvSpPr>
          <p:cNvPr id="24" name="object 5" descr="Beige rectangle">
            <a:extLst>
              <a:ext uri="{FF2B5EF4-FFF2-40B4-BE49-F238E27FC236}">
                <a16:creationId xmlns:a16="http://schemas.microsoft.com/office/drawing/2014/main" id="{73ED10AC-D04B-401B-A6A1-6069912D1664}"/>
              </a:ext>
            </a:extLst>
          </p:cNvPr>
          <p:cNvSpPr/>
          <p:nvPr/>
        </p:nvSpPr>
        <p:spPr bwMode="ltGray">
          <a:xfrm flipV="1">
            <a:off x="901485" y="1363942"/>
            <a:ext cx="2083453" cy="45719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3" name="Picture Placeholder 35" descr="Check icon">
            <a:extLst>
              <a:ext uri="{FF2B5EF4-FFF2-40B4-BE49-F238E27FC236}">
                <a16:creationId xmlns:a16="http://schemas.microsoft.com/office/drawing/2014/main" id="{FF6A628D-1550-9BAD-8D0B-32B2723D97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901485" y="3410344"/>
            <a:ext cx="576000" cy="57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E3B204-7363-7B6C-9F60-CF709CEC4BC5}"/>
              </a:ext>
            </a:extLst>
          </p:cNvPr>
          <p:cNvSpPr txBox="1"/>
          <p:nvPr/>
        </p:nvSpPr>
        <p:spPr>
          <a:xfrm>
            <a:off x="1477485" y="3598606"/>
            <a:ext cx="8620244" cy="2285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chemeClr val="bg1"/>
                </a:solidFill>
              </a:rPr>
              <a:t>Core Functionalities: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bg1"/>
                </a:solidFill>
              </a:rPr>
              <a:t>User Authentication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bg1"/>
                </a:solidFill>
              </a:rPr>
              <a:t>Resume Upload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bg1"/>
                </a:solidFill>
              </a:rPr>
              <a:t>Data Processing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900" dirty="0">
                <a:solidFill>
                  <a:schemeClr val="bg1"/>
                </a:solidFill>
              </a:rPr>
              <a:t>Prevent SQLi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900" dirty="0">
                <a:solidFill>
                  <a:schemeClr val="bg1"/>
                </a:solidFill>
              </a:rPr>
              <a:t>MySQL</a:t>
            </a:r>
          </a:p>
        </p:txBody>
      </p:sp>
      <p:pic>
        <p:nvPicPr>
          <p:cNvPr id="8" name="Picture 7">
            <a:hlinkClick r:id="rId5" action="ppaction://hlinksldjump"/>
            <a:extLst>
              <a:ext uri="{FF2B5EF4-FFF2-40B4-BE49-F238E27FC236}">
                <a16:creationId xmlns:a16="http://schemas.microsoft.com/office/drawing/2014/main" id="{37976CB5-216F-7B32-B6BC-599671F8BB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168482" y="4607486"/>
            <a:ext cx="1238250" cy="10953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3199676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Two person handshake">
            <a:extLst>
              <a:ext uri="{FF2B5EF4-FFF2-40B4-BE49-F238E27FC236}">
                <a16:creationId xmlns:a16="http://schemas.microsoft.com/office/drawing/2014/main" id="{42EF1974-141C-494C-A63E-216742273C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2" name="object 3" descr="Blue rectangle">
            <a:extLst>
              <a:ext uri="{FF2B5EF4-FFF2-40B4-BE49-F238E27FC236}">
                <a16:creationId xmlns:a16="http://schemas.microsoft.com/office/drawing/2014/main" id="{2D225086-68BE-4168-8F17-9443ADD89675}"/>
              </a:ext>
            </a:extLst>
          </p:cNvPr>
          <p:cNvSpPr/>
          <p:nvPr/>
        </p:nvSpPr>
        <p:spPr>
          <a:xfrm>
            <a:off x="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3" name="Oval 22" descr="Beige oval">
            <a:extLst>
              <a:ext uri="{FF2B5EF4-FFF2-40B4-BE49-F238E27FC236}">
                <a16:creationId xmlns:a16="http://schemas.microsoft.com/office/drawing/2014/main" id="{433945EE-A7C1-410E-BF29-F5CEA2F4F576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90A3AE-E658-426D-96CD-CB0614B74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DEDF39-62EC-40AF-98F4-06A79F1F80F1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18028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DATABASE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DC0E4E-6822-467C-96E3-77C667B41D2B}"/>
              </a:ext>
            </a:extLst>
          </p:cNvPr>
          <p:cNvSpPr>
            <a:spLocks noGrp="1"/>
          </p:cNvSpPr>
          <p:nvPr>
            <p:ph sz="half" idx="1"/>
          </p:nvPr>
        </p:nvSpPr>
        <p:spPr bwMode="white">
          <a:xfrm>
            <a:off x="1337076" y="1702826"/>
            <a:ext cx="8269379" cy="352988"/>
          </a:xfrm>
        </p:spPr>
        <p:txBody>
          <a:bodyPr>
            <a:noAutofit/>
          </a:bodyPr>
          <a:lstStyle/>
          <a:p>
            <a:pPr marL="12700" marR="8255">
              <a:lnSpc>
                <a:spcPct val="120000"/>
              </a:lnSpc>
              <a:spcBef>
                <a:spcPts val="100"/>
              </a:spcBef>
              <a:spcAft>
                <a:spcPts val="5"/>
              </a:spcAft>
            </a:pPr>
            <a:r>
              <a:rPr lang="en-US" sz="1900" b="1" dirty="0">
                <a:solidFill>
                  <a:schemeClr val="bg1"/>
                </a:solidFill>
              </a:rPr>
              <a:t>Technology Stack:</a:t>
            </a:r>
          </a:p>
          <a:p>
            <a:pPr marL="355600" marR="8255" indent="-342900">
              <a:lnSpc>
                <a:spcPct val="120000"/>
              </a:lnSpc>
              <a:spcBef>
                <a:spcPts val="100"/>
              </a:spcBef>
              <a:spcAft>
                <a:spcPts val="5"/>
              </a:spcAft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bg1"/>
                </a:solidFill>
              </a:rPr>
              <a:t>MySQL Database</a:t>
            </a:r>
          </a:p>
          <a:p>
            <a:pPr marL="355600" marR="8255" indent="-342900">
              <a:lnSpc>
                <a:spcPct val="120000"/>
              </a:lnSpc>
              <a:spcBef>
                <a:spcPts val="100"/>
              </a:spcBef>
              <a:spcAft>
                <a:spcPts val="5"/>
              </a:spcAft>
              <a:buFont typeface="Arial" panose="020B0604020202020204" pitchFamily="34" charset="0"/>
              <a:buChar char="•"/>
            </a:pPr>
            <a:endParaRPr lang="en-US" sz="1900" b="1" dirty="0">
              <a:solidFill>
                <a:schemeClr val="bg1"/>
              </a:solidFill>
            </a:endParaRPr>
          </a:p>
          <a:p>
            <a:pPr marL="355600" marR="8255" indent="-342900">
              <a:lnSpc>
                <a:spcPct val="120000"/>
              </a:lnSpc>
              <a:spcBef>
                <a:spcPts val="100"/>
              </a:spcBef>
              <a:spcAft>
                <a:spcPts val="5"/>
              </a:spcAft>
              <a:buFont typeface="Wingdings" panose="05000000000000000000" pitchFamily="2" charset="2"/>
              <a:buChar char="v"/>
            </a:pPr>
            <a:r>
              <a:rPr lang="en-US" sz="1900" b="1" i="1" dirty="0">
                <a:solidFill>
                  <a:schemeClr val="bg1"/>
                </a:solidFill>
              </a:rPr>
              <a:t>Here We create Database Structure including tables for Students, Companies and Admin.</a:t>
            </a:r>
          </a:p>
        </p:txBody>
      </p:sp>
      <p:pic>
        <p:nvPicPr>
          <p:cNvPr id="36" name="Picture Placeholder 35" descr="Check icon">
            <a:extLst>
              <a:ext uri="{FF2B5EF4-FFF2-40B4-BE49-F238E27FC236}">
                <a16:creationId xmlns:a16="http://schemas.microsoft.com/office/drawing/2014/main" id="{1A9D8BC9-CF04-4A6C-89E6-E6A18D7419F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38200" y="1679575"/>
            <a:ext cx="576000" cy="576000"/>
          </a:xfrm>
        </p:spPr>
      </p:pic>
      <p:sp>
        <p:nvSpPr>
          <p:cNvPr id="24" name="object 5" descr="Beige rectangle">
            <a:extLst>
              <a:ext uri="{FF2B5EF4-FFF2-40B4-BE49-F238E27FC236}">
                <a16:creationId xmlns:a16="http://schemas.microsoft.com/office/drawing/2014/main" id="{73ED10AC-D04B-401B-A6A1-6069912D1664}"/>
              </a:ext>
            </a:extLst>
          </p:cNvPr>
          <p:cNvSpPr/>
          <p:nvPr/>
        </p:nvSpPr>
        <p:spPr bwMode="ltGray">
          <a:xfrm flipV="1">
            <a:off x="901485" y="1363941"/>
            <a:ext cx="2251618" cy="45719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8" name="Picture 7">
            <a:hlinkClick r:id="rId5" action="ppaction://hlinksldjump"/>
            <a:extLst>
              <a:ext uri="{FF2B5EF4-FFF2-40B4-BE49-F238E27FC236}">
                <a16:creationId xmlns:a16="http://schemas.microsoft.com/office/drawing/2014/main" id="{2279EB88-0E99-8ACB-32D2-0187EB68F2F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lumMod val="40000"/>
                <a:lumOff val="6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075886" y="529815"/>
            <a:ext cx="952384" cy="114976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3327260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5B371-F992-4547-B936-23F16F448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539" y="2336509"/>
            <a:ext cx="5244005" cy="130211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89DD8-AB5B-4556-B381-45F1AC070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16</a:t>
            </a:fld>
            <a:endParaRPr lang="en-US" dirty="0"/>
          </a:p>
        </p:txBody>
      </p:sp>
      <p:sp>
        <p:nvSpPr>
          <p:cNvPr id="8" name="object 13" descr="Beige rectangle">
            <a:extLst>
              <a:ext uri="{FF2B5EF4-FFF2-40B4-BE49-F238E27FC236}">
                <a16:creationId xmlns:a16="http://schemas.microsoft.com/office/drawing/2014/main" id="{DFB86A96-0959-48CB-911E-06E243290C23}"/>
              </a:ext>
            </a:extLst>
          </p:cNvPr>
          <p:cNvSpPr/>
          <p:nvPr/>
        </p:nvSpPr>
        <p:spPr>
          <a:xfrm flipV="1">
            <a:off x="6605690" y="3638621"/>
            <a:ext cx="2927193" cy="67254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B7CFA6F-A95B-09AA-B050-5109C3A4F30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75418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0760E-5794-42A9-8E56-3837F4FC7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351522-D6A9-4849-85EE-913E456DD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object 18" descr="Beige rectangle">
            <a:extLst>
              <a:ext uri="{FF2B5EF4-FFF2-40B4-BE49-F238E27FC236}">
                <a16:creationId xmlns:a16="http://schemas.microsoft.com/office/drawing/2014/main" id="{7593E25A-C238-4F4D-B05B-996628D42B7D}"/>
              </a:ext>
            </a:extLst>
          </p:cNvPr>
          <p:cNvSpPr/>
          <p:nvPr/>
        </p:nvSpPr>
        <p:spPr>
          <a:xfrm flipV="1">
            <a:off x="927187" y="1282032"/>
            <a:ext cx="2951130" cy="64778"/>
          </a:xfrm>
          <a:custGeom>
            <a:avLst/>
            <a:gdLst/>
            <a:ahLst/>
            <a:cxnLst/>
            <a:rect l="l" t="t" r="r" b="b"/>
            <a:pathLst>
              <a:path w="3218815">
                <a:moveTo>
                  <a:pt x="0" y="0"/>
                </a:moveTo>
                <a:lnTo>
                  <a:pt x="3218395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AE0903C-DC63-E7AC-355F-E42607B5818F}"/>
              </a:ext>
            </a:extLst>
          </p:cNvPr>
          <p:cNvSpPr txBox="1">
            <a:spLocks/>
          </p:cNvSpPr>
          <p:nvPr/>
        </p:nvSpPr>
        <p:spPr bwMode="white">
          <a:xfrm>
            <a:off x="1337076" y="1702826"/>
            <a:ext cx="8332441" cy="88551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00"/>
              </a:spcBef>
              <a:buNone/>
            </a:pPr>
            <a:r>
              <a:rPr lang="en-US" sz="2400" b="1" dirty="0"/>
              <a:t>Database Integration</a:t>
            </a:r>
          </a:p>
          <a:p>
            <a:pPr marL="0" marR="508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i="1" spc="-15" dirty="0">
                <a:cs typeface="Arial"/>
              </a:rPr>
              <a:t>Students can register, upload resumes, and manage their profiles. </a:t>
            </a:r>
          </a:p>
        </p:txBody>
      </p:sp>
      <p:pic>
        <p:nvPicPr>
          <p:cNvPr id="8" name="Picture Placeholder 35" descr="Check icon">
            <a:extLst>
              <a:ext uri="{FF2B5EF4-FFF2-40B4-BE49-F238E27FC236}">
                <a16:creationId xmlns:a16="http://schemas.microsoft.com/office/drawing/2014/main" id="{939B50E3-DF58-6546-7DF8-247BC0B39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38200" y="1679575"/>
            <a:ext cx="576000" cy="576000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99BA3263-8D79-928A-7426-564D681E11C4}"/>
              </a:ext>
            </a:extLst>
          </p:cNvPr>
          <p:cNvSpPr txBox="1">
            <a:spLocks/>
          </p:cNvSpPr>
          <p:nvPr/>
        </p:nvSpPr>
        <p:spPr bwMode="white">
          <a:xfrm>
            <a:off x="1337076" y="2816755"/>
            <a:ext cx="8332441" cy="88551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00"/>
              </a:spcBef>
              <a:buNone/>
            </a:pPr>
            <a:r>
              <a:rPr lang="en-US" sz="2400" b="1" dirty="0"/>
              <a:t>Cross-Browser Compatibility</a:t>
            </a:r>
            <a:endParaRPr lang="en-US" sz="2800" b="1" dirty="0"/>
          </a:p>
          <a:p>
            <a:pPr marL="0" marR="8255" indent="0">
              <a:lnSpc>
                <a:spcPct val="107000"/>
              </a:lnSpc>
              <a:spcBef>
                <a:spcPts val="0"/>
              </a:spcBef>
              <a:spcAft>
                <a:spcPts val="810"/>
              </a:spcAft>
              <a:buNone/>
            </a:pPr>
            <a:r>
              <a:rPr lang="en-US" sz="1800" i="1" spc="-15" dirty="0">
                <a:cs typeface="Arial"/>
              </a:rPr>
              <a:t>Ensuring consistent functionality and appearance of the web application across multiple browsers was another challenging task. </a:t>
            </a:r>
          </a:p>
        </p:txBody>
      </p:sp>
      <p:pic>
        <p:nvPicPr>
          <p:cNvPr id="10" name="Picture Placeholder 35" descr="Check icon">
            <a:extLst>
              <a:ext uri="{FF2B5EF4-FFF2-40B4-BE49-F238E27FC236}">
                <a16:creationId xmlns:a16="http://schemas.microsoft.com/office/drawing/2014/main" id="{9462544B-E50B-427C-6D40-BF6B27938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38200" y="2793504"/>
            <a:ext cx="576000" cy="576000"/>
          </a:xfrm>
          <a:prstGeom prst="rect">
            <a:avLst/>
          </a:prstGeom>
        </p:spPr>
      </p:pic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67D66B14-FAC0-02AE-CBED-5D4E7A429C85}"/>
              </a:ext>
            </a:extLst>
          </p:cNvPr>
          <p:cNvSpPr txBox="1">
            <a:spLocks/>
          </p:cNvSpPr>
          <p:nvPr/>
        </p:nvSpPr>
        <p:spPr bwMode="white">
          <a:xfrm>
            <a:off x="1337076" y="4146314"/>
            <a:ext cx="8332441" cy="88551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00"/>
              </a:spcBef>
              <a:buNone/>
            </a:pPr>
            <a:r>
              <a:rPr lang="en-US" sz="2400" b="1" dirty="0"/>
              <a:t>Security Concerns</a:t>
            </a:r>
            <a:endParaRPr lang="en-US" sz="2800" b="1" dirty="0"/>
          </a:p>
          <a:p>
            <a:pPr marL="0" marR="8255" indent="0">
              <a:lnSpc>
                <a:spcPct val="107000"/>
              </a:lnSpc>
              <a:spcBef>
                <a:spcPts val="0"/>
              </a:spcBef>
              <a:spcAft>
                <a:spcPts val="810"/>
              </a:spcAft>
              <a:buNone/>
            </a:pPr>
            <a:r>
              <a:rPr lang="en-US" sz="1800" i="1" spc="-15" dirty="0">
                <a:cs typeface="Arial"/>
              </a:rPr>
              <a:t>Security was a priority as the platform handles sensitive information such as resumes and personal details. </a:t>
            </a:r>
          </a:p>
        </p:txBody>
      </p:sp>
      <p:pic>
        <p:nvPicPr>
          <p:cNvPr id="14" name="Picture Placeholder 35" descr="Check icon">
            <a:extLst>
              <a:ext uri="{FF2B5EF4-FFF2-40B4-BE49-F238E27FC236}">
                <a16:creationId xmlns:a16="http://schemas.microsoft.com/office/drawing/2014/main" id="{D7DE7823-D292-2765-0419-407F1E75D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38200" y="4123063"/>
            <a:ext cx="576000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09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5B371-F992-4547-B936-23F16F448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539" y="2336509"/>
            <a:ext cx="5244005" cy="130211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FUTURE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ENHANCEMENTS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89DD8-AB5B-4556-B381-45F1AC070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18</a:t>
            </a:fld>
            <a:endParaRPr lang="en-US" dirty="0"/>
          </a:p>
        </p:txBody>
      </p:sp>
      <p:sp>
        <p:nvSpPr>
          <p:cNvPr id="8" name="object 13" descr="Beige rectangle">
            <a:extLst>
              <a:ext uri="{FF2B5EF4-FFF2-40B4-BE49-F238E27FC236}">
                <a16:creationId xmlns:a16="http://schemas.microsoft.com/office/drawing/2014/main" id="{DFB86A96-0959-48CB-911E-06E243290C23}"/>
              </a:ext>
            </a:extLst>
          </p:cNvPr>
          <p:cNvSpPr/>
          <p:nvPr/>
        </p:nvSpPr>
        <p:spPr>
          <a:xfrm flipV="1">
            <a:off x="6605690" y="3638620"/>
            <a:ext cx="3662917" cy="67255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789BA9C4-AD6F-BE7F-3F4F-E986931B3A0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86899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0760E-5794-42A9-8E56-3837F4FC7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ENHANCEMENTS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351522-D6A9-4849-85EE-913E456DD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object 18" descr="Beige rectangle">
            <a:extLst>
              <a:ext uri="{FF2B5EF4-FFF2-40B4-BE49-F238E27FC236}">
                <a16:creationId xmlns:a16="http://schemas.microsoft.com/office/drawing/2014/main" id="{7593E25A-C238-4F4D-B05B-996628D42B7D}"/>
              </a:ext>
            </a:extLst>
          </p:cNvPr>
          <p:cNvSpPr/>
          <p:nvPr/>
        </p:nvSpPr>
        <p:spPr>
          <a:xfrm>
            <a:off x="927187" y="1346809"/>
            <a:ext cx="5568206" cy="45719"/>
          </a:xfrm>
          <a:custGeom>
            <a:avLst/>
            <a:gdLst/>
            <a:ahLst/>
            <a:cxnLst/>
            <a:rect l="l" t="t" r="r" b="b"/>
            <a:pathLst>
              <a:path w="3218815">
                <a:moveTo>
                  <a:pt x="0" y="0"/>
                </a:moveTo>
                <a:lnTo>
                  <a:pt x="3218395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AE0903C-DC63-E7AC-355F-E42607B5818F}"/>
              </a:ext>
            </a:extLst>
          </p:cNvPr>
          <p:cNvSpPr txBox="1">
            <a:spLocks/>
          </p:cNvSpPr>
          <p:nvPr/>
        </p:nvSpPr>
        <p:spPr bwMode="white">
          <a:xfrm>
            <a:off x="1337076" y="1702826"/>
            <a:ext cx="8332441" cy="88551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00"/>
              </a:spcBef>
              <a:buNone/>
            </a:pPr>
            <a:r>
              <a:rPr lang="en-US" sz="2400" b="1" dirty="0"/>
              <a:t>Resume Search Enhancements</a:t>
            </a:r>
          </a:p>
        </p:txBody>
      </p:sp>
      <p:pic>
        <p:nvPicPr>
          <p:cNvPr id="8" name="Picture Placeholder 35" descr="Check icon">
            <a:extLst>
              <a:ext uri="{FF2B5EF4-FFF2-40B4-BE49-F238E27FC236}">
                <a16:creationId xmlns:a16="http://schemas.microsoft.com/office/drawing/2014/main" id="{939B50E3-DF58-6546-7DF8-247BC0B39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38200" y="1679575"/>
            <a:ext cx="576000" cy="576000"/>
          </a:xfrm>
          <a:prstGeom prst="rect">
            <a:avLst/>
          </a:prstGeom>
        </p:spPr>
      </p:pic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C15A1B2F-EB61-278E-FF71-C439ED8DD759}"/>
              </a:ext>
            </a:extLst>
          </p:cNvPr>
          <p:cNvSpPr txBox="1">
            <a:spLocks/>
          </p:cNvSpPr>
          <p:nvPr/>
        </p:nvSpPr>
        <p:spPr bwMode="white">
          <a:xfrm>
            <a:off x="1337076" y="2229615"/>
            <a:ext cx="8332441" cy="88551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00"/>
              </a:spcBef>
              <a:buNone/>
            </a:pPr>
            <a:r>
              <a:rPr lang="en-US" sz="2400" b="1" dirty="0"/>
              <a:t>Job Notifications</a:t>
            </a:r>
          </a:p>
        </p:txBody>
      </p:sp>
      <p:pic>
        <p:nvPicPr>
          <p:cNvPr id="5" name="Picture Placeholder 35" descr="Check icon">
            <a:extLst>
              <a:ext uri="{FF2B5EF4-FFF2-40B4-BE49-F238E27FC236}">
                <a16:creationId xmlns:a16="http://schemas.microsoft.com/office/drawing/2014/main" id="{AE38F434-2B84-8818-69C5-308F7A10D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38200" y="2206364"/>
            <a:ext cx="576000" cy="576000"/>
          </a:xfrm>
          <a:prstGeom prst="rect">
            <a:avLst/>
          </a:prstGeom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735BA35D-0976-6FB9-8822-70488F1CCF9A}"/>
              </a:ext>
            </a:extLst>
          </p:cNvPr>
          <p:cNvSpPr txBox="1">
            <a:spLocks/>
          </p:cNvSpPr>
          <p:nvPr/>
        </p:nvSpPr>
        <p:spPr bwMode="white">
          <a:xfrm>
            <a:off x="1337076" y="2827163"/>
            <a:ext cx="8332441" cy="88551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00"/>
              </a:spcBef>
              <a:buNone/>
            </a:pPr>
            <a:r>
              <a:rPr lang="en-US" sz="2400" b="1" dirty="0"/>
              <a:t>Mobile App</a:t>
            </a:r>
          </a:p>
        </p:txBody>
      </p:sp>
      <p:pic>
        <p:nvPicPr>
          <p:cNvPr id="12" name="Picture Placeholder 35" descr="Check icon">
            <a:extLst>
              <a:ext uri="{FF2B5EF4-FFF2-40B4-BE49-F238E27FC236}">
                <a16:creationId xmlns:a16="http://schemas.microsoft.com/office/drawing/2014/main" id="{AC28C789-9FB5-5699-C276-2A2B4135D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38200" y="2803912"/>
            <a:ext cx="576000" cy="576000"/>
          </a:xfrm>
          <a:prstGeom prst="rect">
            <a:avLst/>
          </a:prstGeom>
        </p:spPr>
      </p:pic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47F28AA5-76EF-5471-C52C-3EFBE48A0AA3}"/>
              </a:ext>
            </a:extLst>
          </p:cNvPr>
          <p:cNvSpPr txBox="1">
            <a:spLocks/>
          </p:cNvSpPr>
          <p:nvPr/>
        </p:nvSpPr>
        <p:spPr bwMode="white">
          <a:xfrm>
            <a:off x="1337076" y="3446301"/>
            <a:ext cx="8332441" cy="88551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00"/>
              </a:spcBef>
              <a:buNone/>
            </a:pPr>
            <a:r>
              <a:rPr lang="en-US" sz="2400" b="1" dirty="0"/>
              <a:t>Multilingual Support</a:t>
            </a:r>
          </a:p>
        </p:txBody>
      </p:sp>
      <p:pic>
        <p:nvPicPr>
          <p:cNvPr id="16" name="Picture Placeholder 35" descr="Check icon">
            <a:extLst>
              <a:ext uri="{FF2B5EF4-FFF2-40B4-BE49-F238E27FC236}">
                <a16:creationId xmlns:a16="http://schemas.microsoft.com/office/drawing/2014/main" id="{CF0ACC7E-0FD4-89DE-D1B0-7BC96AF89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38200" y="3423050"/>
            <a:ext cx="576000" cy="576000"/>
          </a:xfrm>
          <a:prstGeom prst="rect">
            <a:avLst/>
          </a:prstGeom>
        </p:spPr>
      </p:pic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74A148B1-E4E7-4F3C-B5BB-7C5F43340300}"/>
              </a:ext>
            </a:extLst>
          </p:cNvPr>
          <p:cNvSpPr txBox="1">
            <a:spLocks/>
          </p:cNvSpPr>
          <p:nvPr/>
        </p:nvSpPr>
        <p:spPr bwMode="white">
          <a:xfrm>
            <a:off x="1337076" y="4042188"/>
            <a:ext cx="8332441" cy="88551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00"/>
              </a:spcBef>
              <a:buNone/>
            </a:pPr>
            <a:r>
              <a:rPr lang="en-US" sz="2400" b="1" dirty="0"/>
              <a:t>Student Resume Update With Admin Permission</a:t>
            </a:r>
          </a:p>
        </p:txBody>
      </p:sp>
      <p:pic>
        <p:nvPicPr>
          <p:cNvPr id="18" name="Picture Placeholder 35" descr="Check icon">
            <a:extLst>
              <a:ext uri="{FF2B5EF4-FFF2-40B4-BE49-F238E27FC236}">
                <a16:creationId xmlns:a16="http://schemas.microsoft.com/office/drawing/2014/main" id="{DF1E7F29-EF19-EAF4-456F-C1B2C00FA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38200" y="4018937"/>
            <a:ext cx="576000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511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5B371-F992-4547-B936-23F16F448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5030" y="2059634"/>
            <a:ext cx="3932237" cy="130211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89DD8-AB5B-4556-B381-45F1AC070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object 13" descr="Beige rectangle">
            <a:extLst>
              <a:ext uri="{FF2B5EF4-FFF2-40B4-BE49-F238E27FC236}">
                <a16:creationId xmlns:a16="http://schemas.microsoft.com/office/drawing/2014/main" id="{DFB86A96-0959-48CB-911E-06E243290C23}"/>
              </a:ext>
            </a:extLst>
          </p:cNvPr>
          <p:cNvSpPr/>
          <p:nvPr/>
        </p:nvSpPr>
        <p:spPr>
          <a:xfrm flipV="1">
            <a:off x="6595179" y="3361745"/>
            <a:ext cx="3473731" cy="67255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76095B12-38FC-B979-DAD7-4226B770925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3812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5B371-F992-4547-B936-23F16F448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539" y="2336509"/>
            <a:ext cx="5244005" cy="130211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GRAPHICAL USER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89DD8-AB5B-4556-B381-45F1AC070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20</a:t>
            </a:fld>
            <a:endParaRPr lang="en-US" dirty="0"/>
          </a:p>
        </p:txBody>
      </p:sp>
      <p:sp>
        <p:nvSpPr>
          <p:cNvPr id="8" name="object 13" descr="Beige rectangle">
            <a:extLst>
              <a:ext uri="{FF2B5EF4-FFF2-40B4-BE49-F238E27FC236}">
                <a16:creationId xmlns:a16="http://schemas.microsoft.com/office/drawing/2014/main" id="{DFB86A96-0959-48CB-911E-06E243290C23}"/>
              </a:ext>
            </a:extLst>
          </p:cNvPr>
          <p:cNvSpPr/>
          <p:nvPr/>
        </p:nvSpPr>
        <p:spPr>
          <a:xfrm flipV="1">
            <a:off x="6605690" y="3638619"/>
            <a:ext cx="3810062" cy="67255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5" name="Picture 4">
            <a:hlinkClick r:id="rId3" action="ppaction://hlinksldjump"/>
            <a:extLst>
              <a:ext uri="{FF2B5EF4-FFF2-40B4-BE49-F238E27FC236}">
                <a16:creationId xmlns:a16="http://schemas.microsoft.com/office/drawing/2014/main" id="{74F05932-35EF-C90B-9A77-B99AD1180B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999493" y="4257368"/>
            <a:ext cx="1109986" cy="100780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6" name="Picture 5">
            <a:hlinkClick r:id="rId6" action="ppaction://hlinksldjump"/>
            <a:extLst>
              <a:ext uri="{FF2B5EF4-FFF2-40B4-BE49-F238E27FC236}">
                <a16:creationId xmlns:a16="http://schemas.microsoft.com/office/drawing/2014/main" id="{60D611DD-8FD7-06F4-A803-3AEEA3946C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153234" y="4149673"/>
            <a:ext cx="1238250" cy="10953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663F9150-8867-98D1-B8CF-473605A6501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41415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C37604-4AF8-F7CC-A92B-19E613E6F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026" y="162847"/>
            <a:ext cx="9615948" cy="51084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CECDD-AC32-EF9E-3290-9725D5221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026" y="5271319"/>
            <a:ext cx="9615948" cy="7029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68CAE0-74E0-21C8-5273-113481A7608E}"/>
              </a:ext>
            </a:extLst>
          </p:cNvPr>
          <p:cNvSpPr txBox="1"/>
          <p:nvPr/>
        </p:nvSpPr>
        <p:spPr>
          <a:xfrm>
            <a:off x="1288026" y="6125497"/>
            <a:ext cx="953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>
                    <a:lumMod val="50000"/>
                  </a:schemeClr>
                </a:solidFill>
              </a:rPr>
              <a:t>Home Page Screenshot of </a:t>
            </a:r>
            <a:r>
              <a:rPr lang="en-US" b="1" i="1" dirty="0" err="1">
                <a:solidFill>
                  <a:schemeClr val="bg1">
                    <a:lumMod val="50000"/>
                  </a:schemeClr>
                </a:solidFill>
              </a:rPr>
              <a:t>Student_Career_Net</a:t>
            </a:r>
            <a:r>
              <a:rPr lang="en-US" b="1" i="1" dirty="0">
                <a:solidFill>
                  <a:schemeClr val="bg1">
                    <a:lumMod val="50000"/>
                  </a:schemeClr>
                </a:solidFill>
              </a:rPr>
              <a:t> Web site </a:t>
            </a:r>
          </a:p>
        </p:txBody>
      </p:sp>
    </p:spTree>
    <p:extLst>
      <p:ext uri="{BB962C8B-B14F-4D97-AF65-F5344CB8AC3E}">
        <p14:creationId xmlns:p14="http://schemas.microsoft.com/office/powerpoint/2010/main" val="1662811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1F6BFB-411E-4922-6605-C33FEB18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22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6EF945-3704-A5FB-CBC9-1A9ADEADE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29" y="561622"/>
            <a:ext cx="10284542" cy="52057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CAFD71-3203-508C-5EDE-592114FFC440}"/>
              </a:ext>
            </a:extLst>
          </p:cNvPr>
          <p:cNvSpPr txBox="1"/>
          <p:nvPr/>
        </p:nvSpPr>
        <p:spPr>
          <a:xfrm>
            <a:off x="1288026" y="5968181"/>
            <a:ext cx="959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>
                    <a:lumMod val="50000"/>
                  </a:schemeClr>
                </a:solidFill>
              </a:rPr>
              <a:t>Student Registration &amp; Login Page of </a:t>
            </a:r>
            <a:r>
              <a:rPr lang="en-US" b="1" i="1" dirty="0" err="1">
                <a:solidFill>
                  <a:schemeClr val="bg1">
                    <a:lumMod val="50000"/>
                  </a:schemeClr>
                </a:solidFill>
              </a:rPr>
              <a:t>Student_Career_Net</a:t>
            </a:r>
            <a:r>
              <a:rPr lang="en-US" b="1" i="1" dirty="0">
                <a:solidFill>
                  <a:schemeClr val="bg1">
                    <a:lumMod val="50000"/>
                  </a:schemeClr>
                </a:solidFill>
              </a:rPr>
              <a:t> web site </a:t>
            </a:r>
          </a:p>
        </p:txBody>
      </p:sp>
    </p:spTree>
    <p:extLst>
      <p:ext uri="{BB962C8B-B14F-4D97-AF65-F5344CB8AC3E}">
        <p14:creationId xmlns:p14="http://schemas.microsoft.com/office/powerpoint/2010/main" val="3885966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CE5289-4451-6EAB-4F24-467F9A88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23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2F49B3-868C-F500-F41E-6D465C331885}"/>
              </a:ext>
            </a:extLst>
          </p:cNvPr>
          <p:cNvGrpSpPr/>
          <p:nvPr/>
        </p:nvGrpSpPr>
        <p:grpSpPr>
          <a:xfrm>
            <a:off x="1345324" y="900833"/>
            <a:ext cx="9501351" cy="5000726"/>
            <a:chOff x="0" y="190754"/>
            <a:chExt cx="5943600" cy="273295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20CDA58-3411-9510-EC65-D172E6464A16}"/>
                </a:ext>
              </a:extLst>
            </p:cNvPr>
            <p:cNvSpPr/>
            <p:nvPr/>
          </p:nvSpPr>
          <p:spPr>
            <a:xfrm>
              <a:off x="106985" y="190754"/>
              <a:ext cx="42144" cy="18993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A27ED98-6578-A8D2-906D-A9B08F4F17CA}"/>
                </a:ext>
              </a:extLst>
            </p:cNvPr>
            <p:cNvSpPr/>
            <p:nvPr/>
          </p:nvSpPr>
          <p:spPr>
            <a:xfrm>
              <a:off x="1936115" y="190754"/>
              <a:ext cx="42144" cy="18993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7CE921-0E00-4C15-6883-7C00DDAA4B7A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221145"/>
              <a:ext cx="5943600" cy="270256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F07EF39-C637-7E6B-C469-AF1B03AA659B}"/>
              </a:ext>
            </a:extLst>
          </p:cNvPr>
          <p:cNvSpPr txBox="1"/>
          <p:nvPr/>
        </p:nvSpPr>
        <p:spPr>
          <a:xfrm>
            <a:off x="2601309" y="5901558"/>
            <a:ext cx="6989380" cy="381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78180" marR="0" indent="-6350">
              <a:lnSpc>
                <a:spcPct val="110000"/>
              </a:lnSpc>
              <a:spcBef>
                <a:spcPts val="0"/>
              </a:spcBef>
              <a:spcAft>
                <a:spcPts val="2870"/>
              </a:spcAft>
            </a:pPr>
            <a:r>
              <a:rPr lang="en-US" sz="1800" b="1" i="1" kern="10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Student Details Upload Page of </a:t>
            </a:r>
            <a:r>
              <a:rPr lang="en-US" sz="1800" b="1" i="1" kern="100" dirty="0" err="1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Student_Career_Net</a:t>
            </a:r>
            <a:r>
              <a:rPr lang="en-US" sz="1800" b="1" i="1" kern="10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Web site </a:t>
            </a:r>
          </a:p>
        </p:txBody>
      </p:sp>
    </p:spTree>
    <p:extLst>
      <p:ext uri="{BB962C8B-B14F-4D97-AF65-F5344CB8AC3E}">
        <p14:creationId xmlns:p14="http://schemas.microsoft.com/office/powerpoint/2010/main" val="1322624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A3237D-ADCB-94DC-8008-0392F9072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24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3BF425-081E-7924-F0CE-F132D7340F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1859" y="1042942"/>
            <a:ext cx="9968281" cy="45485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5B67DD-1ED2-7BBD-ACC3-CF75D017DC11}"/>
              </a:ext>
            </a:extLst>
          </p:cNvPr>
          <p:cNvSpPr txBox="1"/>
          <p:nvPr/>
        </p:nvSpPr>
        <p:spPr>
          <a:xfrm>
            <a:off x="2685391" y="5570482"/>
            <a:ext cx="6821215" cy="381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marR="1116330" indent="-6350" algn="r">
              <a:lnSpc>
                <a:spcPct val="110000"/>
              </a:lnSpc>
              <a:spcBef>
                <a:spcPts val="0"/>
              </a:spcBef>
              <a:spcAft>
                <a:spcPts val="15"/>
              </a:spcAft>
            </a:pPr>
            <a:r>
              <a:rPr lang="en-US" sz="1800" i="1" kern="10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Student Dashboard Page of </a:t>
            </a:r>
            <a:r>
              <a:rPr lang="en-US" sz="1800" i="1" kern="100" dirty="0" err="1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Student_Career_Net</a:t>
            </a:r>
            <a:r>
              <a:rPr lang="en-US" i="1" kern="10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i="1" kern="100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Web site </a:t>
            </a:r>
            <a:endParaRPr lang="en-US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429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BC9F22-2038-6518-3568-C3250455D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25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50BEE6-8951-1D68-8FB1-EEB276C2D1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8615" y="1015244"/>
            <a:ext cx="10454769" cy="48275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0E043E-2E21-21A6-D7F1-817387297580}"/>
              </a:ext>
            </a:extLst>
          </p:cNvPr>
          <p:cNvSpPr txBox="1"/>
          <p:nvPr/>
        </p:nvSpPr>
        <p:spPr>
          <a:xfrm>
            <a:off x="2196660" y="5792135"/>
            <a:ext cx="7798677" cy="381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marR="1116330" indent="-6350" algn="r">
              <a:lnSpc>
                <a:spcPct val="110000"/>
              </a:lnSpc>
              <a:spcAft>
                <a:spcPts val="15"/>
              </a:spcAft>
            </a:pPr>
            <a:r>
              <a:rPr lang="en-US" i="1" kern="10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Company Registration &amp; Login Page of </a:t>
            </a:r>
            <a:r>
              <a:rPr lang="en-US" i="1" kern="100" dirty="0" err="1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Student_Career_Net</a:t>
            </a:r>
            <a:r>
              <a:rPr lang="en-US" i="1" kern="10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Web site </a:t>
            </a:r>
          </a:p>
        </p:txBody>
      </p:sp>
    </p:spTree>
    <p:extLst>
      <p:ext uri="{BB962C8B-B14F-4D97-AF65-F5344CB8AC3E}">
        <p14:creationId xmlns:p14="http://schemas.microsoft.com/office/powerpoint/2010/main" val="3103805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CA917A-ACA4-960D-101E-A9BDBB2E0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26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054C9C-2CFD-C71B-1BD2-97570988B214}"/>
              </a:ext>
            </a:extLst>
          </p:cNvPr>
          <p:cNvGrpSpPr/>
          <p:nvPr/>
        </p:nvGrpSpPr>
        <p:grpSpPr>
          <a:xfrm>
            <a:off x="942843" y="1045664"/>
            <a:ext cx="10306314" cy="4766672"/>
            <a:chOff x="0" y="0"/>
            <a:chExt cx="5943600" cy="274891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B69C719-40C6-CEDB-4586-A40ADC9A17AA}"/>
                </a:ext>
              </a:extLst>
            </p:cNvPr>
            <p:cNvSpPr/>
            <p:nvPr/>
          </p:nvSpPr>
          <p:spPr>
            <a:xfrm>
              <a:off x="1734185" y="0"/>
              <a:ext cx="42144" cy="18993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2A726F2-8730-3385-1703-A633611FC05D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55881"/>
              <a:ext cx="5943600" cy="2693035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745C7CC-084D-2427-D55F-4BC228F36A93}"/>
              </a:ext>
            </a:extLst>
          </p:cNvPr>
          <p:cNvSpPr txBox="1"/>
          <p:nvPr/>
        </p:nvSpPr>
        <p:spPr>
          <a:xfrm>
            <a:off x="2575034" y="5831403"/>
            <a:ext cx="7041931" cy="381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marR="1116330" indent="-6350" algn="r">
              <a:lnSpc>
                <a:spcPct val="110000"/>
              </a:lnSpc>
              <a:spcAft>
                <a:spcPts val="15"/>
              </a:spcAft>
            </a:pPr>
            <a:r>
              <a:rPr lang="en-US" i="1" kern="10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Company Dashboard Page of </a:t>
            </a:r>
            <a:r>
              <a:rPr lang="en-US" i="1" kern="100" dirty="0" err="1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Student_Career_Net</a:t>
            </a:r>
            <a:r>
              <a:rPr lang="en-US" i="1" kern="10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Web site</a:t>
            </a:r>
          </a:p>
        </p:txBody>
      </p:sp>
    </p:spTree>
    <p:extLst>
      <p:ext uri="{BB962C8B-B14F-4D97-AF65-F5344CB8AC3E}">
        <p14:creationId xmlns:p14="http://schemas.microsoft.com/office/powerpoint/2010/main" val="2147700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55E375-8244-9B13-7B8C-3DF1509A7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27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8CF2DD-6124-675D-C0FB-DB0ECB0FD94E}"/>
              </a:ext>
            </a:extLst>
          </p:cNvPr>
          <p:cNvGrpSpPr/>
          <p:nvPr/>
        </p:nvGrpSpPr>
        <p:grpSpPr>
          <a:xfrm>
            <a:off x="835455" y="1028595"/>
            <a:ext cx="10521089" cy="4800809"/>
            <a:chOff x="0" y="0"/>
            <a:chExt cx="5943600" cy="271208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48EA585-9145-3F10-F0D5-7AD202F552E9}"/>
                </a:ext>
              </a:extLst>
            </p:cNvPr>
            <p:cNvSpPr/>
            <p:nvPr/>
          </p:nvSpPr>
          <p:spPr>
            <a:xfrm>
              <a:off x="34595" y="226949"/>
              <a:ext cx="42144" cy="18993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1EACE4F-F26E-CD52-3EB7-03254C7DF4A3}"/>
                </a:ext>
              </a:extLst>
            </p:cNvPr>
            <p:cNvSpPr/>
            <p:nvPr/>
          </p:nvSpPr>
          <p:spPr>
            <a:xfrm>
              <a:off x="34595" y="513461"/>
              <a:ext cx="42144" cy="18993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8FF91C7-4057-F2D2-FED2-396D8FD12009}"/>
                </a:ext>
              </a:extLst>
            </p:cNvPr>
            <p:cNvSpPr/>
            <p:nvPr/>
          </p:nvSpPr>
          <p:spPr>
            <a:xfrm>
              <a:off x="34595" y="798449"/>
              <a:ext cx="42144" cy="18993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3422467-C6D7-886C-562A-9687ACD4C1D9}"/>
                </a:ext>
              </a:extLst>
            </p:cNvPr>
            <p:cNvSpPr/>
            <p:nvPr/>
          </p:nvSpPr>
          <p:spPr>
            <a:xfrm>
              <a:off x="34595" y="1084961"/>
              <a:ext cx="42144" cy="18993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D9B886-963F-FD82-3D0B-FC75CECD64A9}"/>
                </a:ext>
              </a:extLst>
            </p:cNvPr>
            <p:cNvSpPr/>
            <p:nvPr/>
          </p:nvSpPr>
          <p:spPr>
            <a:xfrm>
              <a:off x="34595" y="1369949"/>
              <a:ext cx="42144" cy="18993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1A4532C-1665-FE95-152A-9BA032A1C18C}"/>
                </a:ext>
              </a:extLst>
            </p:cNvPr>
            <p:cNvSpPr/>
            <p:nvPr/>
          </p:nvSpPr>
          <p:spPr>
            <a:xfrm>
              <a:off x="34595" y="1656461"/>
              <a:ext cx="42144" cy="18993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6E00598-EA2A-1982-E14D-A5097D37BA95}"/>
                </a:ext>
              </a:extLst>
            </p:cNvPr>
            <p:cNvSpPr/>
            <p:nvPr/>
          </p:nvSpPr>
          <p:spPr>
            <a:xfrm>
              <a:off x="34595" y="1941449"/>
              <a:ext cx="42144" cy="18993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58D026D-CD76-6AEA-138B-A69ABB78A9AA}"/>
                </a:ext>
              </a:extLst>
            </p:cNvPr>
            <p:cNvSpPr/>
            <p:nvPr/>
          </p:nvSpPr>
          <p:spPr>
            <a:xfrm>
              <a:off x="34595" y="2226818"/>
              <a:ext cx="42144" cy="18993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35613EF-16C0-B5C5-DD9D-569EF289112A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943600" cy="2712085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73BD3FA-EB14-1C9B-DC36-563080D1CF84}"/>
              </a:ext>
            </a:extLst>
          </p:cNvPr>
          <p:cNvSpPr txBox="1"/>
          <p:nvPr/>
        </p:nvSpPr>
        <p:spPr>
          <a:xfrm>
            <a:off x="3047999" y="5832724"/>
            <a:ext cx="6096000" cy="379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marR="1116330" indent="-6350" algn="r">
              <a:lnSpc>
                <a:spcPct val="110000"/>
              </a:lnSpc>
              <a:spcAft>
                <a:spcPts val="15"/>
              </a:spcAft>
            </a:pPr>
            <a:r>
              <a:rPr lang="en-US" i="1" kern="10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Admin Login Page of </a:t>
            </a:r>
            <a:r>
              <a:rPr lang="en-US" i="1" kern="100" dirty="0" err="1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Student_Career_Net</a:t>
            </a:r>
            <a:r>
              <a:rPr lang="en-US" i="1" kern="10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Web site</a:t>
            </a:r>
          </a:p>
        </p:txBody>
      </p:sp>
    </p:spTree>
    <p:extLst>
      <p:ext uri="{BB962C8B-B14F-4D97-AF65-F5344CB8AC3E}">
        <p14:creationId xmlns:p14="http://schemas.microsoft.com/office/powerpoint/2010/main" val="2656209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30E42C-BC6A-9656-4622-053DA8409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28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C18BD7-DA4F-F122-5923-AC5EB284CE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5456" y="1028596"/>
            <a:ext cx="10521087" cy="48008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1EFB4C-40C2-9173-7B6F-9610CF6A5045}"/>
              </a:ext>
            </a:extLst>
          </p:cNvPr>
          <p:cNvSpPr txBox="1"/>
          <p:nvPr/>
        </p:nvSpPr>
        <p:spPr>
          <a:xfrm>
            <a:off x="3047999" y="58294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Admin Dashboard Page of </a:t>
            </a:r>
            <a:r>
              <a:rPr lang="en-US" sz="1800" i="1" dirty="0" err="1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Student_Career_Net</a:t>
            </a:r>
            <a:r>
              <a:rPr lang="en-US" sz="1800" i="1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Web site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3587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ACE83C-800F-A5E1-5885-2BC37F2C6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29</a:t>
            </a:fld>
            <a:endParaRPr lang="en-US" noProof="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B057EB-9AF7-7C42-49C4-A045115BD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39" y="252355"/>
            <a:ext cx="8512278" cy="20270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51C90F-1175-7EF6-535F-69310DA1F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274" y="3713605"/>
            <a:ext cx="8382726" cy="17298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BA6A1C7-E49A-F367-38EE-D83E52E03779}"/>
              </a:ext>
            </a:extLst>
          </p:cNvPr>
          <p:cNvSpPr txBox="1"/>
          <p:nvPr/>
        </p:nvSpPr>
        <p:spPr>
          <a:xfrm>
            <a:off x="432619" y="2348307"/>
            <a:ext cx="726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err="1">
                <a:solidFill>
                  <a:schemeClr val="bg1">
                    <a:lumMod val="50000"/>
                  </a:schemeClr>
                </a:solidFill>
              </a:rPr>
              <a:t>Studnt</a:t>
            </a:r>
            <a:r>
              <a:rPr lang="en-US" b="1" i="1" dirty="0">
                <a:solidFill>
                  <a:schemeClr val="bg1">
                    <a:lumMod val="50000"/>
                  </a:schemeClr>
                </a:solidFill>
              </a:rPr>
              <a:t> Table of </a:t>
            </a:r>
            <a:r>
              <a:rPr lang="en-US" b="1" i="1" dirty="0" err="1">
                <a:solidFill>
                  <a:schemeClr val="bg1">
                    <a:lumMod val="50000"/>
                  </a:schemeClr>
                </a:solidFill>
              </a:rPr>
              <a:t>Student_Career_Net</a:t>
            </a:r>
            <a:r>
              <a:rPr lang="en-US" b="1" i="1" dirty="0">
                <a:solidFill>
                  <a:schemeClr val="bg1">
                    <a:lumMod val="50000"/>
                  </a:schemeClr>
                </a:solidFill>
              </a:rPr>
              <a:t> System Database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1FC979-CC43-D09F-CA16-D2EDA1B57479}"/>
              </a:ext>
            </a:extLst>
          </p:cNvPr>
          <p:cNvSpPr txBox="1"/>
          <p:nvPr/>
        </p:nvSpPr>
        <p:spPr>
          <a:xfrm>
            <a:off x="3809274" y="5624532"/>
            <a:ext cx="801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>
                    <a:lumMod val="50000"/>
                  </a:schemeClr>
                </a:solidFill>
              </a:rPr>
              <a:t>Company Table of </a:t>
            </a:r>
            <a:r>
              <a:rPr lang="en-US" b="1" i="1" dirty="0" err="1">
                <a:solidFill>
                  <a:schemeClr val="bg1">
                    <a:lumMod val="50000"/>
                  </a:schemeClr>
                </a:solidFill>
              </a:rPr>
              <a:t>Student_Career_Net</a:t>
            </a:r>
            <a:r>
              <a:rPr lang="en-US" b="1" i="1" dirty="0">
                <a:solidFill>
                  <a:schemeClr val="bg1">
                    <a:lumMod val="50000"/>
                  </a:schemeClr>
                </a:solidFill>
              </a:rPr>
              <a:t> Database </a:t>
            </a:r>
          </a:p>
        </p:txBody>
      </p:sp>
    </p:spTree>
    <p:extLst>
      <p:ext uri="{BB962C8B-B14F-4D97-AF65-F5344CB8AC3E}">
        <p14:creationId xmlns:p14="http://schemas.microsoft.com/office/powerpoint/2010/main" val="679687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C09330-B57D-409B-C3CB-57580DAC0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3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BC3C57-72A6-2374-03B5-447CAD7A1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06" y="282676"/>
            <a:ext cx="2080512" cy="14216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C65208-7C5E-FC81-E706-757A98660C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488" y="157316"/>
            <a:ext cx="4615472" cy="21532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B8251C-3D7B-AB2F-FCE1-B81A35A76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40" y="4492088"/>
            <a:ext cx="1865376" cy="18653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13E285-CBF5-B7CB-99D3-4176B94A1C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573" y="3729457"/>
            <a:ext cx="2967223" cy="19806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ADAD18-C208-679C-A573-21E70FC0A8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1864">
            <a:off x="2737922" y="1696606"/>
            <a:ext cx="3421626" cy="22821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DFF021-A858-0A88-2B01-9083039EC7BB}"/>
              </a:ext>
            </a:extLst>
          </p:cNvPr>
          <p:cNvSpPr txBox="1"/>
          <p:nvPr/>
        </p:nvSpPr>
        <p:spPr>
          <a:xfrm>
            <a:off x="934064" y="2357809"/>
            <a:ext cx="9842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Student_Career_Net</a:t>
            </a:r>
            <a:endParaRPr lang="en-US" sz="32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696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85109F-6CDB-4AD7-EC55-1FEDD5758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30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0C51EF-F430-F86B-25F4-D2CEA191D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46" y="288646"/>
            <a:ext cx="7483488" cy="12269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E3EA22-1D50-50AD-A24E-72C0654A03A7}"/>
              </a:ext>
            </a:extLst>
          </p:cNvPr>
          <p:cNvSpPr txBox="1"/>
          <p:nvPr/>
        </p:nvSpPr>
        <p:spPr>
          <a:xfrm>
            <a:off x="481781" y="1759974"/>
            <a:ext cx="699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>
                    <a:lumMod val="50000"/>
                  </a:schemeClr>
                </a:solidFill>
              </a:rPr>
              <a:t>Admin Login Table of </a:t>
            </a:r>
            <a:r>
              <a:rPr lang="en-US" b="1" i="1" dirty="0" err="1">
                <a:solidFill>
                  <a:schemeClr val="bg1">
                    <a:lumMod val="50000"/>
                  </a:schemeClr>
                </a:solidFill>
              </a:rPr>
              <a:t>Student_Career_Net</a:t>
            </a:r>
            <a:r>
              <a:rPr lang="en-US" b="1" i="1" dirty="0">
                <a:solidFill>
                  <a:schemeClr val="bg1">
                    <a:lumMod val="50000"/>
                  </a:schemeClr>
                </a:solidFill>
              </a:rPr>
              <a:t> Database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D24BF1-7E17-2474-2870-39C80A75C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229" y="3273149"/>
            <a:ext cx="8093141" cy="14555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F3A4B5-A4C7-E082-9687-9898979DFDED}"/>
              </a:ext>
            </a:extLst>
          </p:cNvPr>
          <p:cNvSpPr txBox="1"/>
          <p:nvPr/>
        </p:nvSpPr>
        <p:spPr>
          <a:xfrm>
            <a:off x="4012157" y="4878326"/>
            <a:ext cx="7959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err="1">
                <a:solidFill>
                  <a:schemeClr val="bg1">
                    <a:lumMod val="50000"/>
                  </a:schemeClr>
                </a:solidFill>
              </a:rPr>
              <a:t>Stdent</a:t>
            </a:r>
            <a:r>
              <a:rPr lang="en-US" b="1" i="1" dirty="0">
                <a:solidFill>
                  <a:schemeClr val="bg1">
                    <a:lumMod val="50000"/>
                  </a:schemeClr>
                </a:solidFill>
              </a:rPr>
              <a:t> Update Table of </a:t>
            </a:r>
            <a:r>
              <a:rPr lang="en-US" b="1" i="1" dirty="0" err="1">
                <a:solidFill>
                  <a:schemeClr val="bg1">
                    <a:lumMod val="50000"/>
                  </a:schemeClr>
                </a:solidFill>
              </a:rPr>
              <a:t>Student_Career_Net</a:t>
            </a:r>
            <a:r>
              <a:rPr lang="en-US" b="1" i="1" dirty="0">
                <a:solidFill>
                  <a:schemeClr val="bg1">
                    <a:lumMod val="50000"/>
                  </a:schemeClr>
                </a:solidFill>
              </a:rPr>
              <a:t> Database</a:t>
            </a:r>
          </a:p>
        </p:txBody>
      </p:sp>
    </p:spTree>
    <p:extLst>
      <p:ext uri="{BB962C8B-B14F-4D97-AF65-F5344CB8AC3E}">
        <p14:creationId xmlns:p14="http://schemas.microsoft.com/office/powerpoint/2010/main" val="3186166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Placeholder 46" descr="People discuss something">
            <a:extLst>
              <a:ext uri="{FF2B5EF4-FFF2-40B4-BE49-F238E27FC236}">
                <a16:creationId xmlns:a16="http://schemas.microsoft.com/office/drawing/2014/main" id="{0FD54BB1-BA8F-46B1-AE35-C73B73A4821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0"/>
            <a:ext cx="12189599" cy="6856649"/>
          </a:xfrm>
        </p:spPr>
      </p:pic>
      <p:sp>
        <p:nvSpPr>
          <p:cNvPr id="35" name="object 3" descr="Blue rectangle">
            <a:extLst>
              <a:ext uri="{FF2B5EF4-FFF2-40B4-BE49-F238E27FC236}">
                <a16:creationId xmlns:a16="http://schemas.microsoft.com/office/drawing/2014/main" id="{9206F938-D64B-410D-BE2D-847D78F81E42}"/>
              </a:ext>
            </a:extLst>
          </p:cNvPr>
          <p:cNvSpPr/>
          <p:nvPr/>
        </p:nvSpPr>
        <p:spPr>
          <a:xfrm>
            <a:off x="3600" y="0"/>
            <a:ext cx="121884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8" name="Oval 47" descr="Beige oval">
            <a:extLst>
              <a:ext uri="{FF2B5EF4-FFF2-40B4-BE49-F238E27FC236}">
                <a16:creationId xmlns:a16="http://schemas.microsoft.com/office/drawing/2014/main" id="{7799BEE8-A94D-443E-9846-2D1F32C57944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 descr="Blue rectangle">
            <a:extLst>
              <a:ext uri="{FF2B5EF4-FFF2-40B4-BE49-F238E27FC236}">
                <a16:creationId xmlns:a16="http://schemas.microsoft.com/office/drawing/2014/main" id="{B743B096-6BB3-4330-9D5B-22EEBAF87BEE}"/>
              </a:ext>
            </a:extLst>
          </p:cNvPr>
          <p:cNvSpPr/>
          <p:nvPr/>
        </p:nvSpPr>
        <p:spPr>
          <a:xfrm>
            <a:off x="0" y="2770632"/>
            <a:ext cx="12192000" cy="13167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CE755E-A3DE-48FA-953D-4B2CFF013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31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58CBCC-46BE-4654-9B01-07B35CF17C32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 TEAM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C7D8CB18-31C2-421A-B086-BCC239E2F5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white">
          <a:xfrm>
            <a:off x="2313127" y="4551674"/>
            <a:ext cx="2006511" cy="369094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Tharushi</a:t>
            </a:r>
            <a:endParaRPr lang="en-US" dirty="0"/>
          </a:p>
        </p:txBody>
      </p:sp>
      <p:sp>
        <p:nvSpPr>
          <p:cNvPr id="49" name="object 6" descr="Beige rectangle">
            <a:extLst>
              <a:ext uri="{FF2B5EF4-FFF2-40B4-BE49-F238E27FC236}">
                <a16:creationId xmlns:a16="http://schemas.microsoft.com/office/drawing/2014/main" id="{E67B2D0F-2920-4165-BC82-05237362DABB}"/>
              </a:ext>
            </a:extLst>
          </p:cNvPr>
          <p:cNvSpPr/>
          <p:nvPr/>
        </p:nvSpPr>
        <p:spPr bwMode="ltGray">
          <a:xfrm>
            <a:off x="957250" y="1352775"/>
            <a:ext cx="2269425" cy="45719"/>
          </a:xfrm>
          <a:custGeom>
            <a:avLst/>
            <a:gdLst/>
            <a:ahLst/>
            <a:cxnLst/>
            <a:rect l="l" t="t" r="r" b="b"/>
            <a:pathLst>
              <a:path w="1934210">
                <a:moveTo>
                  <a:pt x="0" y="0"/>
                </a:moveTo>
                <a:lnTo>
                  <a:pt x="193360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2" name="Oval 21" descr="Blue circle">
            <a:extLst>
              <a:ext uri="{FF2B5EF4-FFF2-40B4-BE49-F238E27FC236}">
                <a16:creationId xmlns:a16="http://schemas.microsoft.com/office/drawing/2014/main" id="{D3C4884D-3B03-AB04-94CA-AD4EB5CD508E}"/>
              </a:ext>
            </a:extLst>
          </p:cNvPr>
          <p:cNvSpPr/>
          <p:nvPr/>
        </p:nvSpPr>
        <p:spPr>
          <a:xfrm>
            <a:off x="6140289" y="2425742"/>
            <a:ext cx="2006511" cy="200651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 descr="Blue circle">
            <a:extLst>
              <a:ext uri="{FF2B5EF4-FFF2-40B4-BE49-F238E27FC236}">
                <a16:creationId xmlns:a16="http://schemas.microsoft.com/office/drawing/2014/main" id="{7839C0F8-3F47-3F60-3C68-D73D21CEEB87}"/>
              </a:ext>
            </a:extLst>
          </p:cNvPr>
          <p:cNvSpPr/>
          <p:nvPr/>
        </p:nvSpPr>
        <p:spPr>
          <a:xfrm>
            <a:off x="8070855" y="2425741"/>
            <a:ext cx="2006511" cy="200651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 Placeholder 43">
            <a:extLst>
              <a:ext uri="{FF2B5EF4-FFF2-40B4-BE49-F238E27FC236}">
                <a16:creationId xmlns:a16="http://schemas.microsoft.com/office/drawing/2014/main" id="{0E1374B9-9B9B-F8FD-6DA4-D5485DDFB165}"/>
              </a:ext>
            </a:extLst>
          </p:cNvPr>
          <p:cNvSpPr txBox="1">
            <a:spLocks/>
          </p:cNvSpPr>
          <p:nvPr/>
        </p:nvSpPr>
        <p:spPr bwMode="white">
          <a:xfrm>
            <a:off x="4185962" y="4540630"/>
            <a:ext cx="2006511" cy="36909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Isuranga</a:t>
            </a:r>
            <a:endParaRPr lang="en-US" dirty="0"/>
          </a:p>
        </p:txBody>
      </p:sp>
      <p:sp>
        <p:nvSpPr>
          <p:cNvPr id="31" name="Text Placeholder 43">
            <a:extLst>
              <a:ext uri="{FF2B5EF4-FFF2-40B4-BE49-F238E27FC236}">
                <a16:creationId xmlns:a16="http://schemas.microsoft.com/office/drawing/2014/main" id="{E7D88AF1-75FD-E290-CBE8-27F7628EF85B}"/>
              </a:ext>
            </a:extLst>
          </p:cNvPr>
          <p:cNvSpPr txBox="1">
            <a:spLocks/>
          </p:cNvSpPr>
          <p:nvPr/>
        </p:nvSpPr>
        <p:spPr bwMode="white">
          <a:xfrm>
            <a:off x="6140288" y="4557507"/>
            <a:ext cx="2006511" cy="36909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Tharaka</a:t>
            </a:r>
            <a:endParaRPr lang="en-US" dirty="0"/>
          </a:p>
        </p:txBody>
      </p:sp>
      <p:sp>
        <p:nvSpPr>
          <p:cNvPr id="32" name="Text Placeholder 43">
            <a:extLst>
              <a:ext uri="{FF2B5EF4-FFF2-40B4-BE49-F238E27FC236}">
                <a16:creationId xmlns:a16="http://schemas.microsoft.com/office/drawing/2014/main" id="{2A683101-131F-F317-39CF-8B967DF34BEB}"/>
              </a:ext>
            </a:extLst>
          </p:cNvPr>
          <p:cNvSpPr txBox="1">
            <a:spLocks/>
          </p:cNvSpPr>
          <p:nvPr/>
        </p:nvSpPr>
        <p:spPr bwMode="white">
          <a:xfrm>
            <a:off x="8026788" y="4546062"/>
            <a:ext cx="2006511" cy="36909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Shanuka</a:t>
            </a:r>
          </a:p>
        </p:txBody>
      </p:sp>
      <p:sp>
        <p:nvSpPr>
          <p:cNvPr id="12" name="Oval 11" descr="Blue circle">
            <a:extLst>
              <a:ext uri="{FF2B5EF4-FFF2-40B4-BE49-F238E27FC236}">
                <a16:creationId xmlns:a16="http://schemas.microsoft.com/office/drawing/2014/main" id="{5297B04F-EF01-9271-FEED-D9CB9DB9AE9B}"/>
              </a:ext>
            </a:extLst>
          </p:cNvPr>
          <p:cNvSpPr/>
          <p:nvPr/>
        </p:nvSpPr>
        <p:spPr>
          <a:xfrm>
            <a:off x="2299715" y="2425744"/>
            <a:ext cx="2006511" cy="200651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AE9B65-B7BC-54FD-6735-D05C80037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436" y="2536137"/>
            <a:ext cx="1777891" cy="1785723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Oval 14" descr="Blue circle">
            <a:extLst>
              <a:ext uri="{FF2B5EF4-FFF2-40B4-BE49-F238E27FC236}">
                <a16:creationId xmlns:a16="http://schemas.microsoft.com/office/drawing/2014/main" id="{ECD74810-4CEB-C784-FAE5-7057A438B03E}"/>
              </a:ext>
            </a:extLst>
          </p:cNvPr>
          <p:cNvSpPr/>
          <p:nvPr/>
        </p:nvSpPr>
        <p:spPr>
          <a:xfrm>
            <a:off x="4218363" y="2432105"/>
            <a:ext cx="2006511" cy="200651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FBE87C-2073-8540-FA89-887ED1D87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6945" y="2524692"/>
            <a:ext cx="1757854" cy="179716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F17B5B-72A7-469D-C864-C4B528BFD8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4922" y="2534984"/>
            <a:ext cx="1785885" cy="177658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1868E88-EA13-FF76-E5FF-9C2D737364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802" y="2535523"/>
            <a:ext cx="1808701" cy="180870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8540658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Girl with documents">
            <a:extLst>
              <a:ext uri="{FF2B5EF4-FFF2-40B4-BE49-F238E27FC236}">
                <a16:creationId xmlns:a16="http://schemas.microsoft.com/office/drawing/2014/main" id="{BD5BAEF8-04EE-4148-AB9D-25427A926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" y="675"/>
            <a:ext cx="12189600" cy="685665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537408-2125-4CE5-92A7-F7E0FCBA31D0}"/>
              </a:ext>
            </a:extLst>
          </p:cNvPr>
          <p:cNvSpPr txBox="1">
            <a:spLocks/>
          </p:cNvSpPr>
          <p:nvPr/>
        </p:nvSpPr>
        <p:spPr>
          <a:xfrm>
            <a:off x="-1" y="1341438"/>
            <a:ext cx="6348413" cy="2087561"/>
          </a:xfrm>
          <a:prstGeom prst="rect">
            <a:avLst/>
          </a:prstGeom>
          <a:solidFill>
            <a:schemeClr val="accent2"/>
          </a:solidFill>
        </p:spPr>
        <p:txBody>
          <a:bodyPr lIns="1548000" tIns="216000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endParaRPr lang="en-US" sz="2500" b="1" dirty="0">
              <a:solidFill>
                <a:schemeClr val="bg2">
                  <a:alpha val="50000"/>
                </a:schemeClr>
              </a:solidFill>
            </a:endParaRPr>
          </a:p>
        </p:txBody>
      </p:sp>
      <p:sp>
        <p:nvSpPr>
          <p:cNvPr id="6" name="object 6" descr="Beige rectangle">
            <a:extLst>
              <a:ext uri="{FF2B5EF4-FFF2-40B4-BE49-F238E27FC236}">
                <a16:creationId xmlns:a16="http://schemas.microsoft.com/office/drawing/2014/main" id="{B0C70F64-F3E5-413B-AF4F-E15CE944B761}"/>
              </a:ext>
            </a:extLst>
          </p:cNvPr>
          <p:cNvSpPr/>
          <p:nvPr/>
        </p:nvSpPr>
        <p:spPr bwMode="ltGray">
          <a:xfrm>
            <a:off x="931203" y="2894901"/>
            <a:ext cx="4176000" cy="0"/>
          </a:xfrm>
          <a:custGeom>
            <a:avLst/>
            <a:gdLst/>
            <a:ahLst/>
            <a:cxnLst/>
            <a:rect l="l" t="t" r="r" b="b"/>
            <a:pathLst>
              <a:path w="4206240">
                <a:moveTo>
                  <a:pt x="0" y="0"/>
                </a:moveTo>
                <a:lnTo>
                  <a:pt x="420624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D43A5E-77DF-44FD-800D-158434A3ABC6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38200" y="1701559"/>
            <a:ext cx="4859215" cy="1325563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THANK YOU!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1486951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5B371-F992-4547-B936-23F16F448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6050" y="2403764"/>
            <a:ext cx="3932237" cy="130211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SCOPE &amp;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89DD8-AB5B-4556-B381-45F1AC070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object 13" descr="Beige rectangle">
            <a:extLst>
              <a:ext uri="{FF2B5EF4-FFF2-40B4-BE49-F238E27FC236}">
                <a16:creationId xmlns:a16="http://schemas.microsoft.com/office/drawing/2014/main" id="{DFB86A96-0959-48CB-911E-06E243290C23}"/>
              </a:ext>
            </a:extLst>
          </p:cNvPr>
          <p:cNvSpPr/>
          <p:nvPr/>
        </p:nvSpPr>
        <p:spPr>
          <a:xfrm>
            <a:off x="6605690" y="3705875"/>
            <a:ext cx="3096000" cy="0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D4C1FE9-19E6-3D81-36D4-81D27526927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78976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Two person handshake">
            <a:extLst>
              <a:ext uri="{FF2B5EF4-FFF2-40B4-BE49-F238E27FC236}">
                <a16:creationId xmlns:a16="http://schemas.microsoft.com/office/drawing/2014/main" id="{42EF1974-141C-494C-A63E-216742273C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2" name="object 3" descr="Blue rectangle">
            <a:extLst>
              <a:ext uri="{FF2B5EF4-FFF2-40B4-BE49-F238E27FC236}">
                <a16:creationId xmlns:a16="http://schemas.microsoft.com/office/drawing/2014/main" id="{2D225086-68BE-4168-8F17-9443ADD89675}"/>
              </a:ext>
            </a:extLst>
          </p:cNvPr>
          <p:cNvSpPr/>
          <p:nvPr/>
        </p:nvSpPr>
        <p:spPr>
          <a:xfrm>
            <a:off x="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3" name="Oval 22" descr="Beige oval">
            <a:extLst>
              <a:ext uri="{FF2B5EF4-FFF2-40B4-BE49-F238E27FC236}">
                <a16:creationId xmlns:a16="http://schemas.microsoft.com/office/drawing/2014/main" id="{433945EE-A7C1-410E-BF29-F5CEA2F4F576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8AA6DB-EBDB-4269-B4E5-AD059714C629}"/>
              </a:ext>
            </a:extLst>
          </p:cNvPr>
          <p:cNvSpPr>
            <a:spLocks noGrp="1"/>
          </p:cNvSpPr>
          <p:nvPr>
            <p:ph sz="half" idx="15"/>
          </p:nvPr>
        </p:nvSpPr>
        <p:spPr bwMode="white">
          <a:xfrm>
            <a:off x="8479503" y="1690689"/>
            <a:ext cx="2983732" cy="1922438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2000" b="1" dirty="0">
                <a:solidFill>
                  <a:schemeClr val="bg1"/>
                </a:solidFill>
              </a:rPr>
              <a:t>Admin Dashboard</a:t>
            </a: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r>
              <a:rPr lang="en-US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An admin can manage both student and company accounts and oversee platform activities.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AF9D9A5-149E-4118-AAE3-8EF91B9C5B7D}"/>
              </a:ext>
            </a:extLst>
          </p:cNvPr>
          <p:cNvSpPr>
            <a:spLocks noGrp="1"/>
          </p:cNvSpPr>
          <p:nvPr>
            <p:ph sz="half" idx="14"/>
          </p:nvPr>
        </p:nvSpPr>
        <p:spPr bwMode="white">
          <a:xfrm>
            <a:off x="4843363" y="1702826"/>
            <a:ext cx="3148965" cy="1922438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2000" b="1" dirty="0">
                <a:solidFill>
                  <a:schemeClr val="bg1"/>
                </a:solidFill>
              </a:rPr>
              <a:t>Company Registration</a:t>
            </a: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r>
              <a:rPr lang="en-US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Companies can register, view student resumes, and manage job offers.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90A3AE-E658-426D-96CD-CB0614B74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DEDF39-62EC-40AF-98F4-06A79F1F80F1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18028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OUR </a:t>
            </a:r>
            <a:r>
              <a:rPr lang="en-US" dirty="0"/>
              <a:t>SCOPE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DC0E4E-6822-467C-96E3-77C667B41D2B}"/>
              </a:ext>
            </a:extLst>
          </p:cNvPr>
          <p:cNvSpPr>
            <a:spLocks noGrp="1"/>
          </p:cNvSpPr>
          <p:nvPr>
            <p:ph sz="half" idx="1"/>
          </p:nvPr>
        </p:nvSpPr>
        <p:spPr bwMode="white">
          <a:xfrm>
            <a:off x="1337076" y="1702825"/>
            <a:ext cx="3148965" cy="2146629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2000" b="1" dirty="0">
                <a:solidFill>
                  <a:schemeClr val="bg1"/>
                </a:solidFill>
              </a:rPr>
              <a:t>Student Registration</a:t>
            </a:r>
            <a:endParaRPr lang="en-US" sz="2400" b="1" dirty="0">
              <a:solidFill>
                <a:schemeClr val="bg1"/>
              </a:solidFill>
            </a:endParaRP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r>
              <a:rPr lang="en-US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Students can register, upload resumes, and manage their profiles.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2176240-9D71-46A9-959A-FFCF84DC04A3}"/>
              </a:ext>
            </a:extLst>
          </p:cNvPr>
          <p:cNvSpPr>
            <a:spLocks noGrp="1"/>
          </p:cNvSpPr>
          <p:nvPr>
            <p:ph sz="half" idx="17"/>
          </p:nvPr>
        </p:nvSpPr>
        <p:spPr bwMode="white">
          <a:xfrm>
            <a:off x="4843363" y="3849456"/>
            <a:ext cx="3690011" cy="1922438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2000" b="1" dirty="0">
                <a:solidFill>
                  <a:schemeClr val="bg1"/>
                </a:solidFill>
              </a:rPr>
              <a:t>Responsive Design</a:t>
            </a: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r>
              <a:rPr lang="en-US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Ensure that the portal is accessible on various devices such as desktops, tablets, and smartphones. 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7C0FED8-C734-4A93-8023-C7053E036A1E}"/>
              </a:ext>
            </a:extLst>
          </p:cNvPr>
          <p:cNvSpPr>
            <a:spLocks noGrp="1"/>
          </p:cNvSpPr>
          <p:nvPr>
            <p:ph sz="half" idx="18"/>
          </p:nvPr>
        </p:nvSpPr>
        <p:spPr bwMode="white">
          <a:xfrm>
            <a:off x="1337076" y="3849455"/>
            <a:ext cx="3259789" cy="2377977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2000" b="1" dirty="0">
                <a:solidFill>
                  <a:schemeClr val="bg1"/>
                </a:solidFill>
              </a:rPr>
              <a:t>Security</a:t>
            </a: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r>
              <a:rPr lang="en-US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Secure authentication and protection of sensitive user data.</a:t>
            </a:r>
          </a:p>
        </p:txBody>
      </p:sp>
      <p:pic>
        <p:nvPicPr>
          <p:cNvPr id="36" name="Picture Placeholder 35" descr="Check icon">
            <a:extLst>
              <a:ext uri="{FF2B5EF4-FFF2-40B4-BE49-F238E27FC236}">
                <a16:creationId xmlns:a16="http://schemas.microsoft.com/office/drawing/2014/main" id="{1A9D8BC9-CF04-4A6C-89E6-E6A18D7419F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38200" y="1679575"/>
            <a:ext cx="576000" cy="576000"/>
          </a:xfrm>
        </p:spPr>
      </p:pic>
      <p:pic>
        <p:nvPicPr>
          <p:cNvPr id="38" name="Picture Placeholder 37" descr="Check icon">
            <a:extLst>
              <a:ext uri="{FF2B5EF4-FFF2-40B4-BE49-F238E27FC236}">
                <a16:creationId xmlns:a16="http://schemas.microsoft.com/office/drawing/2014/main" id="{D15B4FC9-0788-4E4C-9F5A-FCFAF69E7E7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4378157" y="1679575"/>
            <a:ext cx="576000" cy="576000"/>
          </a:xfrm>
        </p:spPr>
      </p:pic>
      <p:pic>
        <p:nvPicPr>
          <p:cNvPr id="40" name="Picture Placeholder 39" descr="Check icon">
            <a:extLst>
              <a:ext uri="{FF2B5EF4-FFF2-40B4-BE49-F238E27FC236}">
                <a16:creationId xmlns:a16="http://schemas.microsoft.com/office/drawing/2014/main" id="{250F553C-3E38-47E0-8A58-2967D756991D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015029" y="1679575"/>
            <a:ext cx="576000" cy="576000"/>
          </a:xfrm>
        </p:spPr>
      </p:pic>
      <p:pic>
        <p:nvPicPr>
          <p:cNvPr id="34" name="Picture Placeholder 33" descr="Check icon">
            <a:extLst>
              <a:ext uri="{FF2B5EF4-FFF2-40B4-BE49-F238E27FC236}">
                <a16:creationId xmlns:a16="http://schemas.microsoft.com/office/drawing/2014/main" id="{EA6876F1-58FD-4237-BE75-C15655445FE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38200" y="3792079"/>
            <a:ext cx="576000" cy="576000"/>
          </a:xfrm>
        </p:spPr>
      </p:pic>
      <p:sp>
        <p:nvSpPr>
          <p:cNvPr id="24" name="object 5" descr="Beige rectangle">
            <a:extLst>
              <a:ext uri="{FF2B5EF4-FFF2-40B4-BE49-F238E27FC236}">
                <a16:creationId xmlns:a16="http://schemas.microsoft.com/office/drawing/2014/main" id="{73ED10AC-D04B-401B-A6A1-6069912D1664}"/>
              </a:ext>
            </a:extLst>
          </p:cNvPr>
          <p:cNvSpPr/>
          <p:nvPr/>
        </p:nvSpPr>
        <p:spPr bwMode="ltGray">
          <a:xfrm flipV="1">
            <a:off x="929705" y="1293403"/>
            <a:ext cx="2454626" cy="45719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32" name="Picture Placeholder 31" descr="Check icon">
            <a:extLst>
              <a:ext uri="{FF2B5EF4-FFF2-40B4-BE49-F238E27FC236}">
                <a16:creationId xmlns:a16="http://schemas.microsoft.com/office/drawing/2014/main" id="{6054A700-8461-40AD-8429-6C9F6EEEEC4C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4378157" y="3792078"/>
            <a:ext cx="576000" cy="576000"/>
          </a:xfrm>
        </p:spPr>
      </p:pic>
    </p:spTree>
    <p:extLst>
      <p:ext uri="{BB962C8B-B14F-4D97-AF65-F5344CB8AC3E}">
        <p14:creationId xmlns:p14="http://schemas.microsoft.com/office/powerpoint/2010/main" val="3366032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Two person handshake">
            <a:extLst>
              <a:ext uri="{FF2B5EF4-FFF2-40B4-BE49-F238E27FC236}">
                <a16:creationId xmlns:a16="http://schemas.microsoft.com/office/drawing/2014/main" id="{42EF1974-141C-494C-A63E-216742273C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2" name="object 3" descr="Blue rectangle">
            <a:extLst>
              <a:ext uri="{FF2B5EF4-FFF2-40B4-BE49-F238E27FC236}">
                <a16:creationId xmlns:a16="http://schemas.microsoft.com/office/drawing/2014/main" id="{2D225086-68BE-4168-8F17-9443ADD89675}"/>
              </a:ext>
            </a:extLst>
          </p:cNvPr>
          <p:cNvSpPr/>
          <p:nvPr/>
        </p:nvSpPr>
        <p:spPr>
          <a:xfrm>
            <a:off x="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3" name="Oval 22" descr="Beige oval">
            <a:extLst>
              <a:ext uri="{FF2B5EF4-FFF2-40B4-BE49-F238E27FC236}">
                <a16:creationId xmlns:a16="http://schemas.microsoft.com/office/drawing/2014/main" id="{433945EE-A7C1-410E-BF29-F5CEA2F4F576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90A3AE-E658-426D-96CD-CB0614B74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DEDF39-62EC-40AF-98F4-06A79F1F80F1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18028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OUR OBJECTIVES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DC0E4E-6822-467C-96E3-77C667B41D2B}"/>
              </a:ext>
            </a:extLst>
          </p:cNvPr>
          <p:cNvSpPr>
            <a:spLocks noGrp="1"/>
          </p:cNvSpPr>
          <p:nvPr>
            <p:ph sz="half" idx="1"/>
          </p:nvPr>
        </p:nvSpPr>
        <p:spPr bwMode="white">
          <a:xfrm>
            <a:off x="1337076" y="1702826"/>
            <a:ext cx="8269379" cy="352988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Providing a secure platform for students to upload their resumes. </a:t>
            </a:r>
          </a:p>
        </p:txBody>
      </p:sp>
      <p:pic>
        <p:nvPicPr>
          <p:cNvPr id="36" name="Picture Placeholder 35" descr="Check icon">
            <a:extLst>
              <a:ext uri="{FF2B5EF4-FFF2-40B4-BE49-F238E27FC236}">
                <a16:creationId xmlns:a16="http://schemas.microsoft.com/office/drawing/2014/main" id="{1A9D8BC9-CF04-4A6C-89E6-E6A18D7419F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38200" y="1679575"/>
            <a:ext cx="576000" cy="576000"/>
          </a:xfrm>
        </p:spPr>
      </p:pic>
      <p:sp>
        <p:nvSpPr>
          <p:cNvPr id="24" name="object 5" descr="Beige rectangle">
            <a:extLst>
              <a:ext uri="{FF2B5EF4-FFF2-40B4-BE49-F238E27FC236}">
                <a16:creationId xmlns:a16="http://schemas.microsoft.com/office/drawing/2014/main" id="{73ED10AC-D04B-401B-A6A1-6069912D1664}"/>
              </a:ext>
            </a:extLst>
          </p:cNvPr>
          <p:cNvSpPr/>
          <p:nvPr/>
        </p:nvSpPr>
        <p:spPr bwMode="ltGray">
          <a:xfrm flipV="1">
            <a:off x="901485" y="1363943"/>
            <a:ext cx="3695380" cy="45719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A91BFBB-3E7E-756B-901C-F1C7C9191759}"/>
              </a:ext>
            </a:extLst>
          </p:cNvPr>
          <p:cNvGrpSpPr/>
          <p:nvPr/>
        </p:nvGrpSpPr>
        <p:grpSpPr>
          <a:xfrm>
            <a:off x="818028" y="2459341"/>
            <a:ext cx="8621110" cy="576000"/>
            <a:chOff x="818028" y="2459341"/>
            <a:chExt cx="8621110" cy="576000"/>
          </a:xfrm>
        </p:grpSpPr>
        <p:sp>
          <p:nvSpPr>
            <p:cNvPr id="37" name="Content Placeholder 6">
              <a:extLst>
                <a:ext uri="{FF2B5EF4-FFF2-40B4-BE49-F238E27FC236}">
                  <a16:creationId xmlns:a16="http://schemas.microsoft.com/office/drawing/2014/main" id="{3367A698-2530-39FF-2CF0-8649D9A2A138}"/>
                </a:ext>
              </a:extLst>
            </p:cNvPr>
            <p:cNvSpPr txBox="1">
              <a:spLocks/>
            </p:cNvSpPr>
            <p:nvPr/>
          </p:nvSpPr>
          <p:spPr bwMode="white">
            <a:xfrm>
              <a:off x="1316904" y="2482592"/>
              <a:ext cx="8122234" cy="3529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ct val="120000"/>
                </a:lnSpc>
                <a:spcBef>
                  <a:spcPts val="100"/>
                </a:spcBef>
              </a:pPr>
              <a:r>
                <a:rPr lang="en-US" sz="1900" b="1" dirty="0">
                  <a:solidFill>
                    <a:schemeClr val="bg1"/>
                  </a:solidFill>
                </a:rPr>
                <a:t>Enabling companies to search and filter through student resumes based on various criteria. </a:t>
              </a:r>
            </a:p>
          </p:txBody>
        </p:sp>
        <p:pic>
          <p:nvPicPr>
            <p:cNvPr id="39" name="Picture Placeholder 35" descr="Check icon">
              <a:extLst>
                <a:ext uri="{FF2B5EF4-FFF2-40B4-BE49-F238E27FC236}">
                  <a16:creationId xmlns:a16="http://schemas.microsoft.com/office/drawing/2014/main" id="{18C24F81-06CF-9E62-2961-EA12B6198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white">
            <a:xfrm>
              <a:off x="818028" y="2459341"/>
              <a:ext cx="576000" cy="576000"/>
            </a:xfrm>
            <a:prstGeom prst="rect">
              <a:avLst/>
            </a:prstGeom>
          </p:spPr>
        </p:pic>
      </p:grpSp>
      <p:sp>
        <p:nvSpPr>
          <p:cNvPr id="44" name="Content Placeholder 6">
            <a:extLst>
              <a:ext uri="{FF2B5EF4-FFF2-40B4-BE49-F238E27FC236}">
                <a16:creationId xmlns:a16="http://schemas.microsoft.com/office/drawing/2014/main" id="{0F9A7C73-DD4E-04F2-D7BC-901B9D7DD50E}"/>
              </a:ext>
            </a:extLst>
          </p:cNvPr>
          <p:cNvSpPr txBox="1">
            <a:spLocks/>
          </p:cNvSpPr>
          <p:nvPr/>
        </p:nvSpPr>
        <p:spPr bwMode="white">
          <a:xfrm>
            <a:off x="1316904" y="3570025"/>
            <a:ext cx="7985600" cy="3529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Ensuring the system is user-friendly and responsive on all devices.</a:t>
            </a:r>
          </a:p>
        </p:txBody>
      </p:sp>
      <p:pic>
        <p:nvPicPr>
          <p:cNvPr id="45" name="Picture Placeholder 35" descr="Check icon">
            <a:extLst>
              <a:ext uri="{FF2B5EF4-FFF2-40B4-BE49-F238E27FC236}">
                <a16:creationId xmlns:a16="http://schemas.microsoft.com/office/drawing/2014/main" id="{9FD60175-F4C7-82B8-E437-5AA78DF78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18028" y="3546774"/>
            <a:ext cx="576000" cy="576000"/>
          </a:xfrm>
          <a:prstGeom prst="rect">
            <a:avLst/>
          </a:prstGeom>
        </p:spPr>
      </p:pic>
      <p:sp>
        <p:nvSpPr>
          <p:cNvPr id="47" name="Content Placeholder 6">
            <a:extLst>
              <a:ext uri="{FF2B5EF4-FFF2-40B4-BE49-F238E27FC236}">
                <a16:creationId xmlns:a16="http://schemas.microsoft.com/office/drawing/2014/main" id="{AA7B980E-2127-27B2-A1F2-A06171AEC184}"/>
              </a:ext>
            </a:extLst>
          </p:cNvPr>
          <p:cNvSpPr txBox="1">
            <a:spLocks/>
          </p:cNvSpPr>
          <p:nvPr/>
        </p:nvSpPr>
        <p:spPr bwMode="white">
          <a:xfrm>
            <a:off x="1316904" y="4455778"/>
            <a:ext cx="7848117" cy="3529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Maintaining a secure and efficient backend for data management. </a:t>
            </a:r>
          </a:p>
        </p:txBody>
      </p:sp>
      <p:pic>
        <p:nvPicPr>
          <p:cNvPr id="48" name="Picture Placeholder 35" descr="Check icon">
            <a:extLst>
              <a:ext uri="{FF2B5EF4-FFF2-40B4-BE49-F238E27FC236}">
                <a16:creationId xmlns:a16="http://schemas.microsoft.com/office/drawing/2014/main" id="{6F8840D9-EF5B-BE43-AE5D-C93FDF724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18028" y="4432527"/>
            <a:ext cx="576000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50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5B371-F992-4547-B936-23F16F448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540" y="2336509"/>
            <a:ext cx="5340420" cy="130211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SYSTEM ANALYSIS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&amp;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89DD8-AB5B-4556-B381-45F1AC070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object 13" descr="Beige rectangle">
            <a:extLst>
              <a:ext uri="{FF2B5EF4-FFF2-40B4-BE49-F238E27FC236}">
                <a16:creationId xmlns:a16="http://schemas.microsoft.com/office/drawing/2014/main" id="{DFB86A96-0959-48CB-911E-06E243290C23}"/>
              </a:ext>
            </a:extLst>
          </p:cNvPr>
          <p:cNvSpPr/>
          <p:nvPr/>
        </p:nvSpPr>
        <p:spPr>
          <a:xfrm>
            <a:off x="6605689" y="3705874"/>
            <a:ext cx="3862613" cy="45719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FC1BDF4E-6955-C88D-0269-4E2EE5376E5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20930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9DE0BA38-4E50-EEFF-FB06-DA271BF1A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65" y="183657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USE CASE DIAGRAM</a:t>
            </a:r>
          </a:p>
        </p:txBody>
      </p:sp>
      <p:sp>
        <p:nvSpPr>
          <p:cNvPr id="12" name="object 5" descr="Beige rectangle">
            <a:extLst>
              <a:ext uri="{FF2B5EF4-FFF2-40B4-BE49-F238E27FC236}">
                <a16:creationId xmlns:a16="http://schemas.microsoft.com/office/drawing/2014/main" id="{20500AF5-45D1-1C05-5BE5-8542F6655D17}"/>
              </a:ext>
            </a:extLst>
          </p:cNvPr>
          <p:cNvSpPr/>
          <p:nvPr/>
        </p:nvSpPr>
        <p:spPr>
          <a:xfrm>
            <a:off x="200933" y="2817832"/>
            <a:ext cx="4192391" cy="45719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23AC6B-930A-7DAF-4D6F-7C21BCAF7C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98125" y="504498"/>
            <a:ext cx="7208314" cy="605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885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9DE0BA38-4E50-EEFF-FB06-DA271BF1A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717" y="181555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ACTIVITY DIAGRAM</a:t>
            </a:r>
          </a:p>
        </p:txBody>
      </p:sp>
      <p:sp>
        <p:nvSpPr>
          <p:cNvPr id="12" name="object 5" descr="Beige rectangle">
            <a:extLst>
              <a:ext uri="{FF2B5EF4-FFF2-40B4-BE49-F238E27FC236}">
                <a16:creationId xmlns:a16="http://schemas.microsoft.com/office/drawing/2014/main" id="{20500AF5-45D1-1C05-5BE5-8542F6655D17}"/>
              </a:ext>
            </a:extLst>
          </p:cNvPr>
          <p:cNvSpPr/>
          <p:nvPr/>
        </p:nvSpPr>
        <p:spPr>
          <a:xfrm>
            <a:off x="330185" y="2796811"/>
            <a:ext cx="4192391" cy="45719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D815C7-8E9E-0AD7-3894-4024F6E937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46983" y="213819"/>
            <a:ext cx="6624300" cy="627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317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Custom 25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23188392_Professional services pitch deck_SL_V1.potx" id="{A16A60D7-542B-43C6-BB27-7BA8168B4019}" vid="{8C6CFC53-4DED-4518-8264-5814B6A371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FDD087A-3273-4D74-8700-4C8E2BE507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2DAF9E5-DED4-4A50-A81B-4CC218A03F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71946EF-A3EA-4ECB-8D9A-56C36FFF4075}">
  <ds:schemaRefs>
    <ds:schemaRef ds:uri="http://purl.org/dc/terms/"/>
    <ds:schemaRef ds:uri="http://purl.org/dc/elements/1.1/"/>
    <ds:schemaRef ds:uri="16c05727-aa75-4e4a-9b5f-8a80a1165891"/>
    <ds:schemaRef ds:uri="http://purl.org/dc/dcmitype/"/>
    <ds:schemaRef ds:uri="http://schemas.microsoft.com/office/2006/documentManagement/types"/>
    <ds:schemaRef ds:uri="71af3243-3dd4-4a8d-8c0d-dd76da1f02a5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Professional services pitch deck</Template>
  <TotalTime>443</TotalTime>
  <Words>525</Words>
  <Application>Microsoft Office PowerPoint</Application>
  <PresentationFormat>Widescreen</PresentationFormat>
  <Paragraphs>135</Paragraphs>
  <Slides>32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Arial </vt:lpstr>
      <vt:lpstr>Calibri</vt:lpstr>
      <vt:lpstr>Gill Sans MT</vt:lpstr>
      <vt:lpstr>Wingdings</vt:lpstr>
      <vt:lpstr>Office Theme</vt:lpstr>
      <vt:lpstr>Student_Career_Net</vt:lpstr>
      <vt:lpstr>INTRODUCTION</vt:lpstr>
      <vt:lpstr>PowerPoint Presentation</vt:lpstr>
      <vt:lpstr>SCOPE &amp; OBJECTIVES</vt:lpstr>
      <vt:lpstr>OUR SCOPE</vt:lpstr>
      <vt:lpstr>OUR OBJECTIVES</vt:lpstr>
      <vt:lpstr>SYSTEM ANALYSIS &amp; DESIGN</vt:lpstr>
      <vt:lpstr>USE CASE DIAGRAM</vt:lpstr>
      <vt:lpstr>ACTIVITY DIAGRAM</vt:lpstr>
      <vt:lpstr>SEQUENCE DIAGRAM</vt:lpstr>
      <vt:lpstr>CLASS DIAGRAM</vt:lpstr>
      <vt:lpstr>USED LANGUAGES &amp; TOOLS</vt:lpstr>
      <vt:lpstr>FRONTEND</vt:lpstr>
      <vt:lpstr>BACKEND</vt:lpstr>
      <vt:lpstr>DATABASE</vt:lpstr>
      <vt:lpstr>CHALLENGES</vt:lpstr>
      <vt:lpstr>CHALLENGES</vt:lpstr>
      <vt:lpstr>FUTURE ENHANCEMENTS</vt:lpstr>
      <vt:lpstr>FUTURE ENHANCEMENTS</vt:lpstr>
      <vt:lpstr>GRAPHICAL USER INTERFACE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 TEAM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Shanuka Lasith</dc:creator>
  <cp:lastModifiedBy>Isuranga Lahiru</cp:lastModifiedBy>
  <cp:revision>12</cp:revision>
  <dcterms:created xsi:type="dcterms:W3CDTF">2024-10-25T17:45:46Z</dcterms:created>
  <dcterms:modified xsi:type="dcterms:W3CDTF">2026-02-10T08:18:33Z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